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4" name="Shape 64"/>
          <p:cNvSpPr/>
          <p:nvPr>
            <p:ph type="sldImg"/>
          </p:nvPr>
        </p:nvSpPr>
        <p:spPr>
          <a:xfrm>
            <a:off x="1143000" y="685800"/>
            <a:ext cx="4572000" cy="3429000"/>
          </a:xfrm>
          <a:prstGeom prst="rect">
            <a:avLst/>
          </a:prstGeom>
        </p:spPr>
        <p:txBody>
          <a:bodyPr/>
          <a:lstStyle/>
          <a:p>
            <a:pPr/>
          </a:p>
        </p:txBody>
      </p:sp>
      <p:sp>
        <p:nvSpPr>
          <p:cNvPr id="65" name="Shape 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685800" y="1594485"/>
            <a:ext cx="7772400" cy="1080137"/>
          </a:xfrm>
          <a:prstGeom prst="rect">
            <a:avLst/>
          </a:prstGeom>
        </p:spPr>
        <p:txBody>
          <a:bodyPr/>
          <a:lstStyle/>
          <a:p>
            <a:pPr/>
            <a:r>
              <a:t>Title Text</a:t>
            </a:r>
          </a:p>
        </p:txBody>
      </p:sp>
      <p:sp>
        <p:nvSpPr>
          <p:cNvPr id="13" name="Body Level One…"/>
          <p:cNvSpPr txBox="1"/>
          <p:nvPr>
            <p:ph type="body" sz="quarter" idx="1"/>
          </p:nvPr>
        </p:nvSpPr>
        <p:spPr>
          <a:xfrm>
            <a:off x="1371600" y="2880360"/>
            <a:ext cx="6400800" cy="1285877"/>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21" name="bg object 16" descr="bg object 16"/>
          <p:cNvPicPr>
            <a:picLocks noChangeAspect="1"/>
          </p:cNvPicPr>
          <p:nvPr/>
        </p:nvPicPr>
        <p:blipFill>
          <a:blip r:embed="rId2">
            <a:extLst/>
          </a:blip>
          <a:stretch>
            <a:fillRect/>
          </a:stretch>
        </p:blipFill>
        <p:spPr>
          <a:xfrm>
            <a:off x="0" y="0"/>
            <a:ext cx="9144000" cy="458390"/>
          </a:xfrm>
          <a:prstGeom prst="rect">
            <a:avLst/>
          </a:prstGeom>
          <a:ln w="12700">
            <a:miter lim="400000"/>
          </a:ln>
        </p:spPr>
      </p:pic>
      <p:sp>
        <p:nvSpPr>
          <p:cNvPr id="22" name="Title Text"/>
          <p:cNvSpPr txBox="1"/>
          <p:nvPr>
            <p:ph type="title"/>
          </p:nvPr>
        </p:nvSpPr>
        <p:spPr>
          <a:prstGeom prst="rect">
            <a:avLst/>
          </a:prstGeom>
        </p:spPr>
        <p:txBody>
          <a:bodyPr/>
          <a:lstStyle/>
          <a:p>
            <a:pPr/>
            <a:r>
              <a:t>Title Text</a:t>
            </a:r>
          </a:p>
        </p:txBody>
      </p:sp>
      <p:sp>
        <p:nvSpPr>
          <p:cNvPr id="23" name="Body Level One…"/>
          <p:cNvSpPr txBox="1"/>
          <p:nvPr>
            <p:ph type="body" sz="quarter" idx="1"/>
          </p:nvPr>
        </p:nvSpPr>
        <p:spPr>
          <a:xfrm>
            <a:off x="4387977" y="1546224"/>
            <a:ext cx="4052571" cy="116967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0">
    <p:spTree>
      <p:nvGrpSpPr>
        <p:cNvPr id="1" name=""/>
        <p:cNvGrpSpPr/>
        <p:nvPr/>
      </p:nvGrpSpPr>
      <p:grpSpPr>
        <a:xfrm>
          <a:off x="0" y="0"/>
          <a:ext cx="0" cy="0"/>
          <a:chOff x="0" y="0"/>
          <a:chExt cx="0" cy="0"/>
        </a:xfrm>
      </p:grpSpPr>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4387977" y="1546224"/>
            <a:ext cx="4052571" cy="116967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0" name="Title Text"/>
          <p:cNvSpPr txBox="1"/>
          <p:nvPr>
            <p:ph type="title"/>
          </p:nvPr>
        </p:nvSpPr>
        <p:spPr>
          <a:prstGeom prst="rect">
            <a:avLst/>
          </a:prstGeom>
        </p:spPr>
        <p:txBody>
          <a:bodyPr/>
          <a:lstStyle/>
          <a:p>
            <a:pPr/>
            <a:r>
              <a:t>Title Text</a:t>
            </a:r>
          </a:p>
        </p:txBody>
      </p:sp>
      <p:sp>
        <p:nvSpPr>
          <p:cNvPr id="41"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49" name="bg object 16" descr="bg object 16"/>
          <p:cNvPicPr>
            <a:picLocks noChangeAspect="1"/>
          </p:cNvPicPr>
          <p:nvPr/>
        </p:nvPicPr>
        <p:blipFill>
          <a:blip r:embed="rId2">
            <a:extLst/>
          </a:blip>
          <a:stretch>
            <a:fillRect/>
          </a:stretch>
        </p:blipFill>
        <p:spPr>
          <a:xfrm>
            <a:off x="0" y="0"/>
            <a:ext cx="9144000" cy="458390"/>
          </a:xfrm>
          <a:prstGeom prst="rect">
            <a:avLst/>
          </a:prstGeom>
          <a:ln w="12700">
            <a:miter lim="400000"/>
          </a:ln>
        </p:spPr>
      </p:pic>
      <p:sp>
        <p:nvSpPr>
          <p:cNvPr id="50" name="Title Text"/>
          <p:cNvSpPr txBox="1"/>
          <p:nvPr>
            <p:ph type="title"/>
          </p:nvPr>
        </p:nvSpPr>
        <p:spPr>
          <a:prstGeom prst="rect">
            <a:avLst/>
          </a:prstGeom>
        </p:spPr>
        <p:txBody>
          <a:bodyPr/>
          <a:lstStyle/>
          <a:p>
            <a:pPr/>
            <a:r>
              <a:t>Title Text</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bg object 16" descr="bg object 16"/>
          <p:cNvPicPr>
            <a:picLocks noChangeAspect="1"/>
          </p:cNvPicPr>
          <p:nvPr/>
        </p:nvPicPr>
        <p:blipFill>
          <a:blip r:embed="rId2">
            <a:extLst/>
          </a:blip>
          <a:stretch>
            <a:fillRect/>
          </a:stretch>
        </p:blipFill>
        <p:spPr>
          <a:xfrm>
            <a:off x="0" y="0"/>
            <a:ext cx="9144000" cy="458390"/>
          </a:xfrm>
          <a:prstGeom prst="rect">
            <a:avLst/>
          </a:prstGeom>
          <a:ln w="12700">
            <a:miter lim="400000"/>
          </a:ln>
        </p:spPr>
      </p:pic>
      <p:sp>
        <p:nvSpPr>
          <p:cNvPr id="3" name="Title Text"/>
          <p:cNvSpPr txBox="1"/>
          <p:nvPr>
            <p:ph type="title"/>
          </p:nvPr>
        </p:nvSpPr>
        <p:spPr>
          <a:xfrm>
            <a:off x="468883" y="452373"/>
            <a:ext cx="6628511" cy="7420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4" name="Body Level One…"/>
          <p:cNvSpPr txBox="1"/>
          <p:nvPr>
            <p:ph type="body" idx="1"/>
          </p:nvPr>
        </p:nvSpPr>
        <p:spPr>
          <a:xfrm>
            <a:off x="457200" y="1183005"/>
            <a:ext cx="3977641" cy="33947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19827" y="4783454"/>
            <a:ext cx="266974" cy="279401"/>
          </a:xfrm>
          <a:prstGeom prst="rect">
            <a:avLst/>
          </a:prstGeom>
          <a:ln w="12700">
            <a:miter lim="400000"/>
          </a:ln>
        </p:spPr>
        <p:txBody>
          <a:bodyPr wrap="none" lIns="0" tIns="0" rIns="0" bIns="0">
            <a:spAutoFit/>
          </a:bodyPr>
          <a:lstStyle>
            <a:lvl1pPr algn="r">
              <a:defRPr>
                <a:solidFill>
                  <a:srgbClr val="888888"/>
                </a:solidFill>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E3E3E"/>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E3E3E"/>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E3E3E"/>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E3E3E"/>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E3E3E"/>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E3E3E"/>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E3E3E"/>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E3E3E"/>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400" u="none">
          <a:solidFill>
            <a:srgbClr val="3E3E3E"/>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200" u="none">
          <a:solidFill>
            <a:srgbClr val="252525"/>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200" u="none">
          <a:solidFill>
            <a:srgbClr val="252525"/>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200" u="none">
          <a:solidFill>
            <a:srgbClr val="252525"/>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200" u="none">
          <a:solidFill>
            <a:srgbClr val="252525"/>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200" u="none">
          <a:solidFill>
            <a:srgbClr val="252525"/>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200" u="none">
          <a:solidFill>
            <a:srgbClr val="252525"/>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200" u="none">
          <a:solidFill>
            <a:srgbClr val="252525"/>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200" u="none">
          <a:solidFill>
            <a:srgbClr val="252525"/>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200" u="none">
          <a:solidFill>
            <a:srgbClr val="252525"/>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datasets/jessemostipak/hotel-booking-demand/code" TargetMode="External"/><Relationship Id="rId3" Type="http://schemas.openxmlformats.org/officeDocument/2006/relationships/hyperlink" Target="https://www.datacamp.com/tutorial/random-forests-classifier-python" TargetMode="External"/><Relationship Id="rId4" Type="http://schemas.openxmlformats.org/officeDocument/2006/relationships/hyperlink" Target="https://medium.com/chinmaygaikwad/build-and-visualize-a-simple-decision-tree-using-" TargetMode="External"/><Relationship Id="rId5" Type="http://schemas.openxmlformats.org/officeDocument/2006/relationships/hyperlink" Target="https://medium.com/chinmaygaikwad/build-and-visualize-a-simple-decision-tree-using-sklearn-and-graphviz-84bda6b6b894"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object 8"/>
          <p:cNvSpPr txBox="1"/>
          <p:nvPr/>
        </p:nvSpPr>
        <p:spPr>
          <a:xfrm>
            <a:off x="485952" y="3235705"/>
            <a:ext cx="8382001"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1400">
                <a:solidFill>
                  <a:srgbClr val="FFFFFF"/>
                </a:solidFill>
                <a:latin typeface="Arial"/>
                <a:ea typeface="Arial"/>
                <a:cs typeface="Arial"/>
                <a:sym typeface="Arial"/>
              </a:defRPr>
            </a:pPr>
            <a:r>
              <a:t>A</a:t>
            </a:r>
            <a:r>
              <a:rPr spc="-40"/>
              <a:t> </a:t>
            </a:r>
            <a:r>
              <a:t>dive</a:t>
            </a:r>
            <a:r>
              <a:rPr spc="-10"/>
              <a:t> </a:t>
            </a:r>
            <a:r>
              <a:t>into</a:t>
            </a:r>
            <a:r>
              <a:rPr spc="-30"/>
              <a:t> </a:t>
            </a:r>
            <a:r>
              <a:t>understanding</a:t>
            </a:r>
            <a:r>
              <a:rPr spc="-50"/>
              <a:t> </a:t>
            </a:r>
            <a:r>
              <a:t>features</a:t>
            </a:r>
            <a:r>
              <a:rPr spc="-50"/>
              <a:t> </a:t>
            </a:r>
            <a:r>
              <a:t>driving</a:t>
            </a:r>
            <a:r>
              <a:rPr spc="-10"/>
              <a:t> </a:t>
            </a:r>
            <a:r>
              <a:t>the</a:t>
            </a:r>
            <a:r>
              <a:rPr spc="-35"/>
              <a:t> </a:t>
            </a:r>
            <a:r>
              <a:t>risk</a:t>
            </a:r>
            <a:r>
              <a:rPr spc="-35"/>
              <a:t> </a:t>
            </a:r>
            <a:r>
              <a:t>of</a:t>
            </a:r>
            <a:r>
              <a:rPr spc="-30"/>
              <a:t> </a:t>
            </a:r>
            <a:r>
              <a:t>heart</a:t>
            </a:r>
            <a:r>
              <a:rPr spc="-40"/>
              <a:t> </a:t>
            </a:r>
            <a:r>
              <a:t>disease</a:t>
            </a:r>
            <a:r>
              <a:rPr spc="-40"/>
              <a:t> </a:t>
            </a:r>
            <a:r>
              <a:t>by</a:t>
            </a:r>
            <a:r>
              <a:rPr spc="-25"/>
              <a:t> </a:t>
            </a:r>
            <a:r>
              <a:rPr spc="-10"/>
              <a:t>developing</a:t>
            </a:r>
            <a:r>
              <a:rPr spc="-94"/>
              <a:t> </a:t>
            </a:r>
            <a:r>
              <a:t>machine</a:t>
            </a:r>
            <a:r>
              <a:rPr spc="-55"/>
              <a:t> </a:t>
            </a:r>
            <a:r>
              <a:t>learning</a:t>
            </a:r>
            <a:r>
              <a:rPr spc="-45"/>
              <a:t> </a:t>
            </a:r>
            <a:r>
              <a:rPr spc="-10"/>
              <a:t>models</a:t>
            </a:r>
          </a:p>
        </p:txBody>
      </p:sp>
      <p:pic>
        <p:nvPicPr>
          <p:cNvPr id="68" name="object 9" descr="object 9"/>
          <p:cNvPicPr>
            <a:picLocks noChangeAspect="1"/>
          </p:cNvPicPr>
          <p:nvPr/>
        </p:nvPicPr>
        <p:blipFill>
          <a:blip r:embed="rId2">
            <a:extLst/>
          </a:blip>
          <a:stretch>
            <a:fillRect/>
          </a:stretch>
        </p:blipFill>
        <p:spPr>
          <a:xfrm>
            <a:off x="6836664" y="202692"/>
            <a:ext cx="1877570" cy="914401"/>
          </a:xfrm>
          <a:prstGeom prst="rect">
            <a:avLst/>
          </a:prstGeom>
          <a:ln w="12700">
            <a:miter lim="400000"/>
          </a:ln>
        </p:spPr>
      </p:pic>
      <p:pic>
        <p:nvPicPr>
          <p:cNvPr id="69" name="Picture 11" descr="Picture 11"/>
          <p:cNvPicPr>
            <a:picLocks noChangeAspect="1"/>
          </p:cNvPicPr>
          <p:nvPr/>
        </p:nvPicPr>
        <p:blipFill>
          <a:blip r:embed="rId3">
            <a:extLst/>
          </a:blip>
          <a:srcRect l="0" t="5311" r="0" b="10330"/>
          <a:stretch>
            <a:fillRect/>
          </a:stretch>
        </p:blipFill>
        <p:spPr>
          <a:xfrm>
            <a:off x="0" y="-1"/>
            <a:ext cx="9144000" cy="5143502"/>
          </a:xfrm>
          <a:prstGeom prst="rect">
            <a:avLst/>
          </a:prstGeom>
          <a:ln w="12700">
            <a:miter lim="400000"/>
          </a:ln>
        </p:spPr>
      </p:pic>
      <p:sp>
        <p:nvSpPr>
          <p:cNvPr id="70" name="object 6"/>
          <p:cNvSpPr txBox="1"/>
          <p:nvPr/>
        </p:nvSpPr>
        <p:spPr>
          <a:xfrm>
            <a:off x="76198" y="69849"/>
            <a:ext cx="833123" cy="215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1200">
                <a:solidFill>
                  <a:srgbClr val="FFFFFF"/>
                </a:solidFill>
                <a:latin typeface="Arial Black"/>
                <a:ea typeface="Arial Black"/>
                <a:cs typeface="Arial Black"/>
                <a:sym typeface="Arial Black"/>
              </a:defRPr>
            </a:pPr>
            <a:r>
              <a:t>July</a:t>
            </a:r>
            <a:r>
              <a:rPr spc="-10"/>
              <a:t> </a:t>
            </a:r>
            <a:r>
              <a:rPr spc="-20"/>
              <a:t>2022</a:t>
            </a:r>
          </a:p>
        </p:txBody>
      </p:sp>
      <p:sp>
        <p:nvSpPr>
          <p:cNvPr id="71" name="object 7"/>
          <p:cNvSpPr txBox="1"/>
          <p:nvPr>
            <p:ph type="title"/>
          </p:nvPr>
        </p:nvSpPr>
        <p:spPr>
          <a:xfrm>
            <a:off x="136526" y="3723339"/>
            <a:ext cx="7924801" cy="753411"/>
          </a:xfrm>
          <a:prstGeom prst="rect">
            <a:avLst/>
          </a:prstGeom>
        </p:spPr>
        <p:txBody>
          <a:bodyPr/>
          <a:lstStyle>
            <a:lvl1pPr marR="5080" indent="12700">
              <a:lnSpc>
                <a:spcPts val="4700"/>
              </a:lnSpc>
              <a:spcBef>
                <a:spcPts val="1000"/>
              </a:spcBef>
              <a:defRPr spc="-100" sz="4000">
                <a:solidFill>
                  <a:srgbClr val="1F497D"/>
                </a:solidFill>
                <a:latin typeface="Arial Black"/>
                <a:ea typeface="Arial Black"/>
                <a:cs typeface="Arial Black"/>
                <a:sym typeface="Arial Black"/>
              </a:defRPr>
            </a:lvl1pPr>
          </a:lstStyle>
          <a:p>
            <a:pPr/>
            <a:r>
              <a:t>HOTEL BOOKING DEMAND</a:t>
            </a:r>
          </a:p>
        </p:txBody>
      </p:sp>
      <p:sp>
        <p:nvSpPr>
          <p:cNvPr id="72" name="object 8"/>
          <p:cNvSpPr txBox="1"/>
          <p:nvPr/>
        </p:nvSpPr>
        <p:spPr>
          <a:xfrm>
            <a:off x="195268" y="4489450"/>
            <a:ext cx="8002586" cy="197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1400">
                <a:solidFill>
                  <a:srgbClr val="FFFFFF"/>
                </a:solidFill>
                <a:latin typeface="Arial"/>
                <a:ea typeface="Arial"/>
                <a:cs typeface="Arial"/>
                <a:sym typeface="Arial"/>
              </a:defRPr>
            </a:pPr>
            <a:r>
              <a:t>A</a:t>
            </a:r>
            <a:r>
              <a:rPr spc="-40"/>
              <a:t>  deep </a:t>
            </a:r>
            <a:r>
              <a:t>dive</a:t>
            </a:r>
            <a:r>
              <a:rPr spc="-10"/>
              <a:t> </a:t>
            </a:r>
            <a:r>
              <a:t>into</a:t>
            </a:r>
            <a:r>
              <a:rPr spc="-30"/>
              <a:t> </a:t>
            </a:r>
            <a:r>
              <a:t>understanding</a:t>
            </a:r>
            <a:r>
              <a:rPr spc="-50"/>
              <a:t> factors that affect hotel booking </a:t>
            </a:r>
            <a:r>
              <a:t>by</a:t>
            </a:r>
            <a:r>
              <a:rPr spc="-25"/>
              <a:t> </a:t>
            </a:r>
            <a:r>
              <a:rPr spc="-10"/>
              <a:t>developing</a:t>
            </a:r>
            <a:r>
              <a:rPr spc="-94"/>
              <a:t> </a:t>
            </a:r>
            <a:r>
              <a:t>machine</a:t>
            </a:r>
            <a:r>
              <a:rPr spc="-55"/>
              <a:t> </a:t>
            </a:r>
            <a:r>
              <a:t>learning</a:t>
            </a:r>
            <a:r>
              <a:rPr spc="-45"/>
              <a:t> </a:t>
            </a:r>
            <a:r>
              <a:rPr spc="-10"/>
              <a:t>models</a:t>
            </a:r>
          </a:p>
        </p:txBody>
      </p:sp>
      <p:pic>
        <p:nvPicPr>
          <p:cNvPr id="73" name="object 9" descr="object 9"/>
          <p:cNvPicPr>
            <a:picLocks noChangeAspect="1"/>
          </p:cNvPicPr>
          <p:nvPr/>
        </p:nvPicPr>
        <p:blipFill>
          <a:blip r:embed="rId2">
            <a:extLst/>
          </a:blip>
          <a:stretch>
            <a:fillRect/>
          </a:stretch>
        </p:blipFill>
        <p:spPr>
          <a:xfrm>
            <a:off x="7391400" y="-95250"/>
            <a:ext cx="1877568" cy="914400"/>
          </a:xfrm>
          <a:prstGeom prst="rect">
            <a:avLst/>
          </a:prstGeom>
          <a:ln w="12700">
            <a:miter lim="400000"/>
          </a:ln>
        </p:spPr>
      </p:pic>
      <p:sp>
        <p:nvSpPr>
          <p:cNvPr id="74" name="object 8"/>
          <p:cNvSpPr txBox="1"/>
          <p:nvPr/>
        </p:nvSpPr>
        <p:spPr>
          <a:xfrm>
            <a:off x="7093428" y="1577557"/>
            <a:ext cx="3193574" cy="10974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b="1" i="1">
                <a:solidFill>
                  <a:srgbClr val="FFFFFF"/>
                </a:solidFill>
                <a:latin typeface="Arial"/>
                <a:ea typeface="Arial"/>
                <a:cs typeface="Arial"/>
                <a:sym typeface="Arial"/>
              </a:defRPr>
            </a:pPr>
            <a:r>
              <a:t>Aarib Mohammed</a:t>
            </a:r>
          </a:p>
          <a:p>
            <a:pPr indent="12700">
              <a:spcBef>
                <a:spcPts val="100"/>
              </a:spcBef>
              <a:defRPr b="1" i="1">
                <a:solidFill>
                  <a:srgbClr val="FFFFFF"/>
                </a:solidFill>
                <a:latin typeface="Arial"/>
                <a:ea typeface="Arial"/>
                <a:cs typeface="Arial"/>
                <a:sym typeface="Arial"/>
              </a:defRPr>
            </a:pPr>
            <a:r>
              <a:t>Harshit Jain</a:t>
            </a:r>
          </a:p>
          <a:p>
            <a:pPr indent="12700">
              <a:spcBef>
                <a:spcPts val="100"/>
              </a:spcBef>
              <a:defRPr b="1" i="1">
                <a:solidFill>
                  <a:srgbClr val="FFFFFF"/>
                </a:solidFill>
                <a:latin typeface="Arial"/>
                <a:ea typeface="Arial"/>
                <a:cs typeface="Arial"/>
                <a:sym typeface="Arial"/>
              </a:defRPr>
            </a:pPr>
            <a:r>
              <a:t>Juhi Patel</a:t>
            </a:r>
          </a:p>
          <a:p>
            <a:pPr indent="12700">
              <a:spcBef>
                <a:spcPts val="100"/>
              </a:spcBef>
              <a:defRPr b="1" i="1">
                <a:solidFill>
                  <a:srgbClr val="FFFFFF"/>
                </a:solidFill>
                <a:latin typeface="Arial"/>
                <a:ea typeface="Arial"/>
                <a:cs typeface="Arial"/>
                <a:sym typeface="Arial"/>
              </a:defRPr>
            </a:pPr>
            <a:r>
              <a:t>Kshitij Mahajan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extBox 3"/>
          <p:cNvSpPr txBox="1"/>
          <p:nvPr/>
        </p:nvSpPr>
        <p:spPr>
          <a:xfrm>
            <a:off x="524879" y="478490"/>
            <a:ext cx="8090790" cy="10264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30" name="Picture 4" descr="Picture 4"/>
          <p:cNvPicPr>
            <a:picLocks noChangeAspect="1"/>
          </p:cNvPicPr>
          <p:nvPr/>
        </p:nvPicPr>
        <p:blipFill>
          <a:blip r:embed="rId2">
            <a:extLst/>
          </a:blip>
          <a:stretch>
            <a:fillRect/>
          </a:stretch>
        </p:blipFill>
        <p:spPr>
          <a:xfrm>
            <a:off x="530443" y="1981961"/>
            <a:ext cx="3629987" cy="2704339"/>
          </a:xfrm>
          <a:prstGeom prst="rect">
            <a:avLst/>
          </a:prstGeom>
          <a:ln w="12700">
            <a:miter lim="400000"/>
          </a:ln>
        </p:spPr>
      </p:pic>
      <p:pic>
        <p:nvPicPr>
          <p:cNvPr id="131" name="Picture 2" descr="Picture 2"/>
          <p:cNvPicPr>
            <a:picLocks noChangeAspect="1"/>
          </p:cNvPicPr>
          <p:nvPr/>
        </p:nvPicPr>
        <p:blipFill>
          <a:blip r:embed="rId3">
            <a:extLst/>
          </a:blip>
          <a:stretch>
            <a:fillRect/>
          </a:stretch>
        </p:blipFill>
        <p:spPr>
          <a:xfrm>
            <a:off x="4500135" y="2494808"/>
            <a:ext cx="4592286" cy="15498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TextBox 3"/>
          <p:cNvSpPr txBox="1"/>
          <p:nvPr/>
        </p:nvSpPr>
        <p:spPr>
          <a:xfrm>
            <a:off x="524879" y="478490"/>
            <a:ext cx="8090790" cy="10264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34" name="Picture 2" descr="Picture 2"/>
          <p:cNvPicPr>
            <a:picLocks noChangeAspect="1"/>
          </p:cNvPicPr>
          <p:nvPr/>
        </p:nvPicPr>
        <p:blipFill>
          <a:blip r:embed="rId2">
            <a:extLst/>
          </a:blip>
          <a:stretch>
            <a:fillRect/>
          </a:stretch>
        </p:blipFill>
        <p:spPr>
          <a:xfrm>
            <a:off x="622925" y="1981961"/>
            <a:ext cx="3445021" cy="2704339"/>
          </a:xfrm>
          <a:prstGeom prst="rect">
            <a:avLst/>
          </a:prstGeom>
          <a:ln w="12700">
            <a:miter lim="400000"/>
          </a:ln>
        </p:spPr>
      </p:pic>
      <p:pic>
        <p:nvPicPr>
          <p:cNvPr id="135" name="Picture 8" descr="Picture 8"/>
          <p:cNvPicPr>
            <a:picLocks noChangeAspect="1"/>
          </p:cNvPicPr>
          <p:nvPr/>
        </p:nvPicPr>
        <p:blipFill>
          <a:blip r:embed="rId3">
            <a:extLst/>
          </a:blip>
          <a:stretch>
            <a:fillRect/>
          </a:stretch>
        </p:blipFill>
        <p:spPr>
          <a:xfrm>
            <a:off x="4690871" y="2323536"/>
            <a:ext cx="4210814" cy="202119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extBox 3"/>
          <p:cNvSpPr txBox="1"/>
          <p:nvPr/>
        </p:nvSpPr>
        <p:spPr>
          <a:xfrm>
            <a:off x="524879" y="478490"/>
            <a:ext cx="8090790" cy="10264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38" name="Picture 2" descr="Picture 2"/>
          <p:cNvPicPr>
            <a:picLocks noChangeAspect="1"/>
          </p:cNvPicPr>
          <p:nvPr/>
        </p:nvPicPr>
        <p:blipFill>
          <a:blip r:embed="rId2">
            <a:extLst/>
          </a:blip>
          <a:stretch>
            <a:fillRect/>
          </a:stretch>
        </p:blipFill>
        <p:spPr>
          <a:xfrm>
            <a:off x="530443" y="1981961"/>
            <a:ext cx="3629987" cy="2704339"/>
          </a:xfrm>
          <a:prstGeom prst="rect">
            <a:avLst/>
          </a:prstGeom>
          <a:ln w="12700">
            <a:miter lim="400000"/>
          </a:ln>
        </p:spPr>
      </p:pic>
      <p:pic>
        <p:nvPicPr>
          <p:cNvPr id="139" name="6KGYG-1NosBdm1fOhj_lBSl03vU2D4tPGxs6y4U6vjGMTooCHx7ULyCOn8bUorz97GCMt3WqI7fiFA3C5sEOh41sUKeIs2xTYFBZWnjlp0-v3jTbTzegVOqUK8QugcTIEmHHpnHzu11p8M3Ngm0abZs.png" descr="6KGYG-1NosBdm1fOhj_lBSl03vU2D4tPGxs6y4U6vjGMTooCHx7ULyCOn8bUorz97GCMt3WqI7fiFA3C5sEOh41sUKeIs2xTYFBZWnjlp0-v3jTbTzegVOqUK8QugcTIEmHHpnHzu11p8M3Ngm0abZs.png"/>
          <p:cNvPicPr>
            <a:picLocks noChangeAspect="1"/>
          </p:cNvPicPr>
          <p:nvPr/>
        </p:nvPicPr>
        <p:blipFill>
          <a:blip r:embed="rId3">
            <a:extLst/>
          </a:blip>
          <a:stretch>
            <a:fillRect/>
          </a:stretch>
        </p:blipFill>
        <p:spPr>
          <a:xfrm>
            <a:off x="4403671" y="1999133"/>
            <a:ext cx="4510092" cy="236498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object 2"/>
          <p:cNvSpPr txBox="1"/>
          <p:nvPr>
            <p:ph type="title"/>
          </p:nvPr>
        </p:nvSpPr>
        <p:spPr>
          <a:xfrm>
            <a:off x="628650" y="273842"/>
            <a:ext cx="7886700" cy="736488"/>
          </a:xfrm>
          <a:prstGeom prst="rect">
            <a:avLst/>
          </a:prstGeom>
        </p:spPr>
        <p:txBody>
          <a:bodyPr/>
          <a:lstStyle/>
          <a:p>
            <a:pPr indent="79375">
              <a:spcBef>
                <a:spcPts val="100"/>
              </a:spcBef>
              <a:defRPr>
                <a:solidFill>
                  <a:srgbClr val="000000"/>
                </a:solidFill>
              </a:defRPr>
            </a:pPr>
            <a:r>
              <a:t>Exploratory</a:t>
            </a:r>
            <a:r>
              <a:rPr spc="-100"/>
              <a:t> </a:t>
            </a:r>
            <a:r>
              <a:t>Data</a:t>
            </a:r>
            <a:r>
              <a:rPr spc="-100"/>
              <a:t> </a:t>
            </a:r>
            <a:r>
              <a:t>Analysis</a:t>
            </a:r>
            <a:r>
              <a:rPr spc="-100"/>
              <a:t> Summary</a:t>
            </a:r>
          </a:p>
        </p:txBody>
      </p:sp>
      <p:pic>
        <p:nvPicPr>
          <p:cNvPr id="142" name="object 4" descr="object 4"/>
          <p:cNvPicPr>
            <a:picLocks noChangeAspect="1"/>
          </p:cNvPicPr>
          <p:nvPr/>
        </p:nvPicPr>
        <p:blipFill>
          <a:blip r:embed="rId2">
            <a:extLst/>
          </a:blip>
          <a:stretch>
            <a:fillRect/>
          </a:stretch>
        </p:blipFill>
        <p:spPr>
          <a:xfrm>
            <a:off x="608121" y="1379852"/>
            <a:ext cx="524164" cy="490987"/>
          </a:xfrm>
          <a:prstGeom prst="rect">
            <a:avLst/>
          </a:prstGeom>
          <a:ln w="12700">
            <a:miter lim="400000"/>
          </a:ln>
        </p:spPr>
      </p:pic>
      <p:sp>
        <p:nvSpPr>
          <p:cNvPr id="143" name="object 5"/>
          <p:cNvSpPr txBox="1"/>
          <p:nvPr/>
        </p:nvSpPr>
        <p:spPr>
          <a:xfrm>
            <a:off x="1318260" y="1357883"/>
            <a:ext cx="7325994" cy="400584"/>
          </a:xfrm>
          <a:prstGeom prst="rect">
            <a:avLst/>
          </a:prstGeom>
          <a:solidFill>
            <a:srgbClr val="006FC0"/>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91438">
              <a:spcBef>
                <a:spcPts val="400"/>
              </a:spcBef>
              <a:defRPr sz="1400">
                <a:solidFill>
                  <a:srgbClr val="FFFFFF"/>
                </a:solidFill>
                <a:latin typeface="Arial"/>
                <a:ea typeface="Arial"/>
                <a:cs typeface="Arial"/>
                <a:sym typeface="Arial"/>
              </a:defRPr>
            </a:lvl1pPr>
          </a:lstStyle>
          <a:p>
            <a:pPr/>
            <a:r>
              <a:t>When looking at repeated guests, we found that the repeated guests cancellation is nearly negligible. All the cancellations are done by first time visitors</a:t>
            </a:r>
          </a:p>
        </p:txBody>
      </p:sp>
      <p:pic>
        <p:nvPicPr>
          <p:cNvPr id="144" name="object 6" descr="object 6"/>
          <p:cNvPicPr>
            <a:picLocks noChangeAspect="1"/>
          </p:cNvPicPr>
          <p:nvPr/>
        </p:nvPicPr>
        <p:blipFill>
          <a:blip r:embed="rId3">
            <a:extLst/>
          </a:blip>
          <a:stretch>
            <a:fillRect/>
          </a:stretch>
        </p:blipFill>
        <p:spPr>
          <a:xfrm>
            <a:off x="563977" y="2114550"/>
            <a:ext cx="603241" cy="345368"/>
          </a:xfrm>
          <a:prstGeom prst="rect">
            <a:avLst/>
          </a:prstGeom>
          <a:ln w="12700">
            <a:miter lim="400000"/>
          </a:ln>
        </p:spPr>
      </p:pic>
      <p:sp>
        <p:nvSpPr>
          <p:cNvPr id="145" name="object 7"/>
          <p:cNvSpPr txBox="1"/>
          <p:nvPr/>
        </p:nvSpPr>
        <p:spPr>
          <a:xfrm>
            <a:off x="1318260" y="2038350"/>
            <a:ext cx="7325994" cy="197384"/>
          </a:xfrm>
          <a:prstGeom prst="rect">
            <a:avLst/>
          </a:prstGeom>
          <a:solidFill>
            <a:srgbClr val="006FC0"/>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91438">
              <a:spcBef>
                <a:spcPts val="1200"/>
              </a:spcBef>
              <a:defRPr sz="1400">
                <a:solidFill>
                  <a:srgbClr val="FFFFFF"/>
                </a:solidFill>
                <a:latin typeface="Arial"/>
                <a:ea typeface="Arial"/>
                <a:cs typeface="Arial"/>
                <a:sym typeface="Arial"/>
              </a:defRPr>
            </a:lvl1pPr>
          </a:lstStyle>
          <a:p>
            <a:pPr/>
            <a:r>
              <a:t>44,000 canceled reservations and 75,000 not canceled bookings in the dataset</a:t>
            </a:r>
          </a:p>
        </p:txBody>
      </p:sp>
      <p:pic>
        <p:nvPicPr>
          <p:cNvPr id="146" name="object 8" descr="object 8"/>
          <p:cNvPicPr>
            <a:picLocks noChangeAspect="1"/>
          </p:cNvPicPr>
          <p:nvPr/>
        </p:nvPicPr>
        <p:blipFill>
          <a:blip r:embed="rId4">
            <a:extLst/>
          </a:blip>
          <a:stretch>
            <a:fillRect/>
          </a:stretch>
        </p:blipFill>
        <p:spPr>
          <a:xfrm>
            <a:off x="568582" y="2647950"/>
            <a:ext cx="603241" cy="603241"/>
          </a:xfrm>
          <a:prstGeom prst="rect">
            <a:avLst/>
          </a:prstGeom>
          <a:ln w="12700">
            <a:miter lim="400000"/>
          </a:ln>
        </p:spPr>
      </p:pic>
      <p:sp>
        <p:nvSpPr>
          <p:cNvPr id="147" name="object 9"/>
          <p:cNvSpPr txBox="1"/>
          <p:nvPr/>
        </p:nvSpPr>
        <p:spPr>
          <a:xfrm>
            <a:off x="1318260" y="2647950"/>
            <a:ext cx="7325994" cy="400584"/>
          </a:xfrm>
          <a:prstGeom prst="rect">
            <a:avLst/>
          </a:prstGeom>
          <a:solidFill>
            <a:srgbClr val="006FC0"/>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91438">
              <a:spcBef>
                <a:spcPts val="1200"/>
              </a:spcBef>
              <a:defRPr sz="1400">
                <a:solidFill>
                  <a:srgbClr val="FFFFFF"/>
                </a:solidFill>
                <a:latin typeface="Arial"/>
                <a:ea typeface="Arial"/>
                <a:cs typeface="Arial"/>
                <a:sym typeface="Arial"/>
              </a:defRPr>
            </a:lvl1pPr>
          </a:lstStyle>
          <a:p>
            <a:pPr/>
            <a:r>
              <a:t>City hotel bookings were cancelled at a much higher rate 42% versus resorts at modest 28%</a:t>
            </a:r>
          </a:p>
        </p:txBody>
      </p:sp>
      <p:sp>
        <p:nvSpPr>
          <p:cNvPr id="148" name="object 10"/>
          <p:cNvSpPr txBox="1"/>
          <p:nvPr/>
        </p:nvSpPr>
        <p:spPr>
          <a:xfrm>
            <a:off x="1318260" y="3333750"/>
            <a:ext cx="7325994" cy="603784"/>
          </a:xfrm>
          <a:prstGeom prst="rect">
            <a:avLst/>
          </a:prstGeom>
          <a:solidFill>
            <a:srgbClr val="006FC0"/>
          </a:solidFill>
          <a:ln w="12700">
            <a:miter lim="400000"/>
          </a:ln>
          <a:extLst>
            <a:ext uri="{C572A759-6A51-4108-AA02-DFA0A04FC94B}">
              <ma14:wrappingTextBoxFlag xmlns:ma14="http://schemas.microsoft.com/office/mac/drawingml/2011/main" val="1"/>
            </a:ext>
          </a:extLst>
        </p:spPr>
        <p:txBody>
          <a:bodyPr lIns="0" tIns="0" rIns="0" bIns="0">
            <a:spAutoFit/>
          </a:bodyPr>
          <a:lstStyle>
            <a:lvl1pPr indent="91438">
              <a:spcBef>
                <a:spcPts val="1200"/>
              </a:spcBef>
              <a:defRPr sz="1400">
                <a:solidFill>
                  <a:srgbClr val="FFFFFF"/>
                </a:solidFill>
                <a:latin typeface="Arial"/>
                <a:ea typeface="Arial"/>
                <a:cs typeface="Arial"/>
                <a:sym typeface="Arial"/>
              </a:defRPr>
            </a:lvl1pPr>
          </a:lstStyle>
          <a:p>
            <a:pPr/>
            <a:r>
              <a:t>On average, groups get the best prices and Airlines pay approximately twice as much.  The high prices paid by airlines might be due to lead time for bookings from aviation being very short: mean 4 days vs. 104 days for other bookings</a:t>
            </a:r>
          </a:p>
        </p:txBody>
      </p:sp>
      <p:pic>
        <p:nvPicPr>
          <p:cNvPr id="149" name="object 11" descr="object 11"/>
          <p:cNvPicPr>
            <a:picLocks noChangeAspect="1"/>
          </p:cNvPicPr>
          <p:nvPr/>
        </p:nvPicPr>
        <p:blipFill>
          <a:blip r:embed="rId5">
            <a:extLst/>
          </a:blip>
          <a:stretch>
            <a:fillRect/>
          </a:stretch>
        </p:blipFill>
        <p:spPr>
          <a:xfrm>
            <a:off x="596212" y="3562350"/>
            <a:ext cx="547983" cy="547983"/>
          </a:xfrm>
          <a:prstGeom prst="rect">
            <a:avLst/>
          </a:prstGeom>
          <a:ln w="12700">
            <a:miter lim="400000"/>
          </a:ln>
        </p:spPr>
      </p:pic>
      <p:sp>
        <p:nvSpPr>
          <p:cNvPr id="150" name="object 12"/>
          <p:cNvSpPr/>
          <p:nvPr/>
        </p:nvSpPr>
        <p:spPr>
          <a:xfrm>
            <a:off x="0" y="4175759"/>
            <a:ext cx="9144000" cy="541020"/>
          </a:xfrm>
          <a:prstGeom prst="rect">
            <a:avLst/>
          </a:prstGeom>
          <a:solidFill>
            <a:schemeClr val="accent2"/>
          </a:solidFill>
          <a:ln w="12700">
            <a:miter lim="400000"/>
          </a:ln>
        </p:spPr>
        <p:txBody>
          <a:bodyPr lIns="45718" tIns="45718" rIns="45718" bIns="45718"/>
          <a:lstStyle/>
          <a:p>
            <a:pPr/>
          </a:p>
        </p:txBody>
      </p:sp>
      <p:sp>
        <p:nvSpPr>
          <p:cNvPr id="151" name="object 13"/>
          <p:cNvSpPr txBox="1"/>
          <p:nvPr/>
        </p:nvSpPr>
        <p:spPr>
          <a:xfrm>
            <a:off x="78739" y="4227576"/>
            <a:ext cx="8792845" cy="40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spcBef>
                <a:spcPts val="100"/>
              </a:spcBef>
              <a:defRPr sz="1400" u="sng">
                <a:solidFill>
                  <a:srgbClr val="FFFFFF"/>
                </a:solidFill>
                <a:latin typeface="Arial"/>
                <a:ea typeface="Arial"/>
                <a:cs typeface="Arial"/>
                <a:sym typeface="Arial"/>
              </a:defRPr>
            </a:lvl1pPr>
          </a:lstStyle>
          <a:p>
            <a:pPr/>
            <a:r>
              <a:t>Winter season had the lowest prices per night whereas the months of July and August are extremely expensive for both type of hotels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object 2"/>
          <p:cNvSpPr txBox="1"/>
          <p:nvPr/>
        </p:nvSpPr>
        <p:spPr>
          <a:xfrm>
            <a:off x="628650" y="697037"/>
            <a:ext cx="7886700"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79375">
              <a:spcBef>
                <a:spcPts val="100"/>
              </a:spcBef>
              <a:defRPr spc="-10" sz="2400">
                <a:latin typeface="Arial"/>
                <a:ea typeface="Arial"/>
                <a:cs typeface="Arial"/>
                <a:sym typeface="Arial"/>
              </a:defRPr>
            </a:lvl1pPr>
          </a:lstStyle>
          <a:p>
            <a:pPr/>
            <a:r>
              <a:t>Logistic Regression Model</a:t>
            </a:r>
          </a:p>
        </p:txBody>
      </p:sp>
      <p:sp>
        <p:nvSpPr>
          <p:cNvPr id="154" name="object 9"/>
          <p:cNvSpPr txBox="1"/>
          <p:nvPr/>
        </p:nvSpPr>
        <p:spPr>
          <a:xfrm>
            <a:off x="5329237" y="3457001"/>
            <a:ext cx="3352802" cy="17730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450" indent="-171450">
              <a:buSzPct val="100000"/>
              <a:buFont typeface="Arial"/>
              <a:buChar char="•"/>
              <a:defRPr sz="1200">
                <a:latin typeface="Arial"/>
                <a:ea typeface="Arial"/>
                <a:cs typeface="Arial"/>
                <a:sym typeface="Arial"/>
              </a:defRPr>
            </a:pPr>
            <a:r>
              <a:t>Logistic regression is a statistical model that in its basic form uses a logistic function to model a binary dependent variable, although many more complex extensions exist</a:t>
            </a:r>
          </a:p>
          <a:p>
            <a:pPr marL="171450" indent="-171450">
              <a:buSzPct val="100000"/>
              <a:buFont typeface="Arial"/>
              <a:buChar char="•"/>
              <a:defRPr sz="1200">
                <a:latin typeface="Arial"/>
                <a:ea typeface="Arial"/>
                <a:cs typeface="Arial"/>
                <a:sym typeface="Arial"/>
              </a:defRPr>
            </a:pPr>
          </a:p>
          <a:p>
            <a:pPr marL="171450" indent="-171450">
              <a:buSzPct val="100000"/>
              <a:buFont typeface="Arial"/>
              <a:buChar char="•"/>
              <a:defRPr sz="1200">
                <a:latin typeface="Arial"/>
                <a:ea typeface="Arial"/>
                <a:cs typeface="Arial"/>
                <a:sym typeface="Arial"/>
              </a:defRPr>
            </a:pPr>
            <a:r>
              <a:t>Achieved an accuracy of 77 percent with the area under ROC curve of 0.85</a:t>
            </a:r>
          </a:p>
          <a:p>
            <a:pPr/>
            <a:endParaRPr sz="1200">
              <a:latin typeface="Arial"/>
              <a:ea typeface="Arial"/>
              <a:cs typeface="Arial"/>
              <a:sym typeface="Arial"/>
            </a:endParaRPr>
          </a:p>
          <a:p>
            <a:pPr>
              <a:defRPr sz="1200"/>
            </a:pPr>
            <a:br>
              <a:rPr>
                <a:latin typeface="Arial"/>
                <a:ea typeface="Arial"/>
                <a:cs typeface="Arial"/>
                <a:sym typeface="Arial"/>
              </a:rPr>
            </a:br>
          </a:p>
        </p:txBody>
      </p:sp>
      <p:sp>
        <p:nvSpPr>
          <p:cNvPr id="155"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2</a:t>
            </a:r>
            <a:r>
              <a:t>0%;</a:t>
            </a:r>
          </a:p>
        </p:txBody>
      </p:sp>
      <p:pic>
        <p:nvPicPr>
          <p:cNvPr id="156" name="Picture 4" descr="Picture 4"/>
          <p:cNvPicPr>
            <a:picLocks noChangeAspect="1"/>
          </p:cNvPicPr>
          <p:nvPr/>
        </p:nvPicPr>
        <p:blipFill>
          <a:blip r:embed="rId2">
            <a:extLst/>
          </a:blip>
          <a:srcRect l="0" t="0" r="0" b="2500"/>
          <a:stretch>
            <a:fillRect/>
          </a:stretch>
        </p:blipFill>
        <p:spPr>
          <a:xfrm>
            <a:off x="685800" y="1276350"/>
            <a:ext cx="3048000" cy="2971800"/>
          </a:xfrm>
          <a:prstGeom prst="rect">
            <a:avLst/>
          </a:prstGeom>
          <a:ln w="12700">
            <a:miter lim="400000"/>
          </a:ln>
        </p:spPr>
      </p:pic>
      <p:pic>
        <p:nvPicPr>
          <p:cNvPr id="157" name="EdS6zaDG-SPne4tVYSG152jh-soLrPKN9mLed-AcfiVJi9Fvgj4ypywKHXC2FpLZcy0lGwsbeQdUZ5NZr3CVfGUFpeaVjUB2qlQL3qGQezfTqxO7ranOvl76yMJ0xIaEuE0IMiN_obdb_9zEAVNmIb0.png" descr="EdS6zaDG-SPne4tVYSG152jh-soLrPKN9mLed-AcfiVJi9Fvgj4ypywKHXC2FpLZcy0lGwsbeQdUZ5NZr3CVfGUFpeaVjUB2qlQL3qGQezfTqxO7ranOvl76yMJ0xIaEuE0IMiN_obdb_9zEAVNmIb0.png"/>
          <p:cNvPicPr>
            <a:picLocks noChangeAspect="1"/>
          </p:cNvPicPr>
          <p:nvPr/>
        </p:nvPicPr>
        <p:blipFill>
          <a:blip r:embed="rId3">
            <a:extLst/>
          </a:blip>
          <a:stretch>
            <a:fillRect/>
          </a:stretch>
        </p:blipFill>
        <p:spPr>
          <a:xfrm>
            <a:off x="5197854" y="498983"/>
            <a:ext cx="3615569" cy="280544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object 2"/>
          <p:cNvSpPr txBox="1"/>
          <p:nvPr>
            <p:ph type="title"/>
          </p:nvPr>
        </p:nvSpPr>
        <p:spPr>
          <a:xfrm>
            <a:off x="628650" y="333438"/>
            <a:ext cx="7886700" cy="736485"/>
          </a:xfrm>
          <a:prstGeom prst="rect">
            <a:avLst/>
          </a:prstGeom>
        </p:spPr>
        <p:txBody>
          <a:bodyPr/>
          <a:lstStyle>
            <a:lvl1pPr indent="79375">
              <a:spcBef>
                <a:spcPts val="100"/>
              </a:spcBef>
              <a:defRPr spc="-100">
                <a:solidFill>
                  <a:srgbClr val="000000"/>
                </a:solidFill>
              </a:defRPr>
            </a:lvl1pPr>
          </a:lstStyle>
          <a:p>
            <a:pPr/>
            <a:r>
              <a:t>K Nearest Neighbors</a:t>
            </a:r>
          </a:p>
        </p:txBody>
      </p:sp>
      <p:sp>
        <p:nvSpPr>
          <p:cNvPr id="160" name="object 9"/>
          <p:cNvSpPr txBox="1"/>
          <p:nvPr/>
        </p:nvSpPr>
        <p:spPr>
          <a:xfrm>
            <a:off x="5329237" y="3457001"/>
            <a:ext cx="3352802" cy="12650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By default, the K Neighbors Classifier looks for the 5 nearest neighbors</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We must explicitly tell the classifier to use Euclidean distance for determining the proximity between neighboring points</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KNN achieved accuracy score of 75% with the area under ROC curve of 0.84</a:t>
            </a:r>
          </a:p>
        </p:txBody>
      </p:sp>
      <p:sp>
        <p:nvSpPr>
          <p:cNvPr id="161"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a:t>
            </a:r>
            <a:r>
              <a:t>20%</a:t>
            </a:r>
          </a:p>
        </p:txBody>
      </p:sp>
      <p:pic>
        <p:nvPicPr>
          <p:cNvPr id="162" name="Picture 4" descr="Picture 4"/>
          <p:cNvPicPr>
            <a:picLocks noChangeAspect="1"/>
          </p:cNvPicPr>
          <p:nvPr/>
        </p:nvPicPr>
        <p:blipFill>
          <a:blip r:embed="rId2">
            <a:extLst/>
          </a:blip>
          <a:stretch>
            <a:fillRect/>
          </a:stretch>
        </p:blipFill>
        <p:spPr>
          <a:xfrm>
            <a:off x="685800" y="1276350"/>
            <a:ext cx="3048000" cy="3048000"/>
          </a:xfrm>
          <a:prstGeom prst="rect">
            <a:avLst/>
          </a:prstGeom>
          <a:ln w="12700">
            <a:miter lim="400000"/>
          </a:ln>
        </p:spPr>
      </p:pic>
      <p:pic>
        <p:nvPicPr>
          <p:cNvPr id="163" name="Picture 6" descr="Picture 6"/>
          <p:cNvPicPr>
            <a:picLocks noChangeAspect="1"/>
          </p:cNvPicPr>
          <p:nvPr/>
        </p:nvPicPr>
        <p:blipFill>
          <a:blip r:embed="rId3">
            <a:extLst/>
          </a:blip>
          <a:stretch>
            <a:fillRect/>
          </a:stretch>
        </p:blipFill>
        <p:spPr>
          <a:xfrm>
            <a:off x="609600" y="1199741"/>
            <a:ext cx="3125897" cy="3115613"/>
          </a:xfrm>
          <a:prstGeom prst="rect">
            <a:avLst/>
          </a:prstGeom>
          <a:ln w="12700">
            <a:miter lim="400000"/>
          </a:ln>
        </p:spPr>
      </p:pic>
      <p:pic>
        <p:nvPicPr>
          <p:cNvPr id="164" name="DwZCGHNOw-EUIN8ttjBFpHEVzsLasSIcOUhy5YmII03qGa6mfyQb25FXLWvimeuhuyvIRUsn1_w0MTscHQ5J4QEqMrmXuENC1rgUCjoAIkzGKWtc0pnfY0bD-MirAYajrUs7IZJcFTFJcY3XWX0k7rQ.png" descr="DwZCGHNOw-EUIN8ttjBFpHEVzsLasSIcOUhy5YmII03qGa6mfyQb25FXLWvimeuhuyvIRUsn1_w0MTscHQ5J4QEqMrmXuENC1rgUCjoAIkzGKWtc0pnfY0bD-MirAYajrUs7IZJcFTFJcY3XWX0k7rQ.png"/>
          <p:cNvPicPr>
            <a:picLocks noChangeAspect="1"/>
          </p:cNvPicPr>
          <p:nvPr/>
        </p:nvPicPr>
        <p:blipFill>
          <a:blip r:embed="rId4">
            <a:extLst/>
          </a:blip>
          <a:stretch>
            <a:fillRect/>
          </a:stretch>
        </p:blipFill>
        <p:spPr>
          <a:xfrm>
            <a:off x="5540287" y="477416"/>
            <a:ext cx="3194167" cy="276677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object 2"/>
          <p:cNvSpPr txBox="1"/>
          <p:nvPr>
            <p:ph type="title"/>
          </p:nvPr>
        </p:nvSpPr>
        <p:spPr>
          <a:xfrm>
            <a:off x="628650" y="333438"/>
            <a:ext cx="7886700" cy="736485"/>
          </a:xfrm>
          <a:prstGeom prst="rect">
            <a:avLst/>
          </a:prstGeom>
        </p:spPr>
        <p:txBody>
          <a:bodyPr/>
          <a:lstStyle>
            <a:lvl1pPr indent="79375">
              <a:spcBef>
                <a:spcPts val="100"/>
              </a:spcBef>
              <a:defRPr spc="-100">
                <a:solidFill>
                  <a:srgbClr val="000000"/>
                </a:solidFill>
              </a:defRPr>
            </a:lvl1pPr>
          </a:lstStyle>
          <a:p>
            <a:pPr/>
            <a:r>
              <a:t>Decision Tree</a:t>
            </a:r>
          </a:p>
        </p:txBody>
      </p:sp>
      <p:sp>
        <p:nvSpPr>
          <p:cNvPr id="167" name="object 9"/>
          <p:cNvSpPr txBox="1"/>
          <p:nvPr/>
        </p:nvSpPr>
        <p:spPr>
          <a:xfrm>
            <a:off x="5329237" y="3457001"/>
            <a:ext cx="3352802" cy="12650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Decision trees use multiple algorithms to decide to split a node into two or more sub-nodes. The creation of sub-nodes increases the homogeneity of resultant sub-nodes</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Decision Tree achieved accuracy score of 82% with the area under ROC curve of 0.89</a:t>
            </a:r>
          </a:p>
        </p:txBody>
      </p:sp>
      <p:sp>
        <p:nvSpPr>
          <p:cNvPr id="168"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20%</a:t>
            </a:r>
          </a:p>
        </p:txBody>
      </p:sp>
      <p:pic>
        <p:nvPicPr>
          <p:cNvPr id="169" name="Picture 4" descr="Picture 4"/>
          <p:cNvPicPr>
            <a:picLocks noChangeAspect="1"/>
          </p:cNvPicPr>
          <p:nvPr/>
        </p:nvPicPr>
        <p:blipFill>
          <a:blip r:embed="rId2">
            <a:extLst/>
          </a:blip>
          <a:stretch>
            <a:fillRect/>
          </a:stretch>
        </p:blipFill>
        <p:spPr>
          <a:xfrm>
            <a:off x="638173" y="1266724"/>
            <a:ext cx="3068748" cy="3057626"/>
          </a:xfrm>
          <a:prstGeom prst="rect">
            <a:avLst/>
          </a:prstGeom>
          <a:ln w="12700">
            <a:miter lim="400000"/>
          </a:ln>
        </p:spPr>
      </p:pic>
      <p:pic>
        <p:nvPicPr>
          <p:cNvPr id="170" name="x3Soq6hls5shnyc_2StbYifFKQMOqsEh-JQcJFr3XbR3rgYfMolAtTC_pf8EDDYLP9ZvPMgUzMLmLKZJODDRqZf0_QxCYaA4I3AI3O8O3zoNUe5vtKjm-Cg5ysKzpYARg7JUTheApJT6s0aqE4lAFQo.png" descr="x3Soq6hls5shnyc_2StbYifFKQMOqsEh-JQcJFr3XbR3rgYfMolAtTC_pf8EDDYLP9ZvPMgUzMLmLKZJODDRqZf0_QxCYaA4I3AI3O8O3zoNUe5vtKjm-Cg5ysKzpYARg7JUTheApJT6s0aqE4lAFQo.png"/>
          <p:cNvPicPr>
            <a:picLocks noChangeAspect="1"/>
          </p:cNvPicPr>
          <p:nvPr/>
        </p:nvPicPr>
        <p:blipFill>
          <a:blip r:embed="rId3">
            <a:extLst/>
          </a:blip>
          <a:stretch>
            <a:fillRect/>
          </a:stretch>
        </p:blipFill>
        <p:spPr>
          <a:xfrm>
            <a:off x="5184230" y="515469"/>
            <a:ext cx="3756442" cy="278129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object 2"/>
          <p:cNvSpPr txBox="1"/>
          <p:nvPr>
            <p:ph type="title"/>
          </p:nvPr>
        </p:nvSpPr>
        <p:spPr>
          <a:xfrm>
            <a:off x="628650" y="333438"/>
            <a:ext cx="7886700" cy="736485"/>
          </a:xfrm>
          <a:prstGeom prst="rect">
            <a:avLst/>
          </a:prstGeom>
        </p:spPr>
        <p:txBody>
          <a:bodyPr/>
          <a:lstStyle>
            <a:lvl1pPr indent="79375">
              <a:spcBef>
                <a:spcPts val="100"/>
              </a:spcBef>
              <a:defRPr spc="-100">
                <a:solidFill>
                  <a:srgbClr val="000000"/>
                </a:solidFill>
              </a:defRPr>
            </a:lvl1pPr>
          </a:lstStyle>
          <a:p>
            <a:pPr/>
            <a:r>
              <a:t>Random Forest</a:t>
            </a:r>
          </a:p>
        </p:txBody>
      </p:sp>
      <p:sp>
        <p:nvSpPr>
          <p:cNvPr id="173" name="object 9"/>
          <p:cNvSpPr txBox="1"/>
          <p:nvPr/>
        </p:nvSpPr>
        <p:spPr>
          <a:xfrm>
            <a:off x="5342885" y="3343514"/>
            <a:ext cx="3352803" cy="14428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The accuracy score improves after we use a balanced dataset(left table) compared to an unbalanced dataset(right table).</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Clearly Random forest outperformed all other models and hence was chosen by us as the final model.</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RF achieved accuracy score of 88% with the area under ROC curve of 0.94</a:t>
            </a:r>
          </a:p>
        </p:txBody>
      </p:sp>
      <p:sp>
        <p:nvSpPr>
          <p:cNvPr id="174"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2</a:t>
            </a:r>
            <a:r>
              <a:t>0%</a:t>
            </a:r>
          </a:p>
        </p:txBody>
      </p:sp>
      <p:pic>
        <p:nvPicPr>
          <p:cNvPr id="175" name="Picture 4" descr="Picture 4"/>
          <p:cNvPicPr>
            <a:picLocks noChangeAspect="1"/>
          </p:cNvPicPr>
          <p:nvPr/>
        </p:nvPicPr>
        <p:blipFill>
          <a:blip r:embed="rId2">
            <a:extLst/>
          </a:blip>
          <a:stretch>
            <a:fillRect/>
          </a:stretch>
        </p:blipFill>
        <p:spPr>
          <a:xfrm>
            <a:off x="638173" y="1266724"/>
            <a:ext cx="3068748" cy="3057626"/>
          </a:xfrm>
          <a:prstGeom prst="rect">
            <a:avLst/>
          </a:prstGeom>
          <a:ln w="12700">
            <a:miter lim="400000"/>
          </a:ln>
        </p:spPr>
      </p:pic>
      <p:pic>
        <p:nvPicPr>
          <p:cNvPr id="176" name="Picture 4" descr="Picture 4"/>
          <p:cNvPicPr>
            <a:picLocks noChangeAspect="1"/>
          </p:cNvPicPr>
          <p:nvPr/>
        </p:nvPicPr>
        <p:blipFill>
          <a:blip r:embed="rId3">
            <a:extLst/>
          </a:blip>
          <a:stretch>
            <a:fillRect/>
          </a:stretch>
        </p:blipFill>
        <p:spPr>
          <a:xfrm>
            <a:off x="681123" y="1266724"/>
            <a:ext cx="3025796" cy="3003708"/>
          </a:xfrm>
          <a:prstGeom prst="rect">
            <a:avLst/>
          </a:prstGeom>
          <a:ln w="12700">
            <a:miter lim="400000"/>
          </a:ln>
        </p:spPr>
      </p:pic>
      <p:pic>
        <p:nvPicPr>
          <p:cNvPr id="177" name="vaU4KbpF-InhYVR-3w7vm6ohWwHwZPldE9179_nubyReQTeDMZcSoOm3CTarhwdorZ505ebId3YeDvaFKsGqLrOe78kVo9Q3fEuV_DoA2JXhVxE8P9lNxWfNvmETmgvsOJnCop14Qw-ceU9Y79wOSss.png" descr="vaU4KbpF-InhYVR-3w7vm6ohWwHwZPldE9179_nubyReQTeDMZcSoOm3CTarhwdorZ505ebId3YeDvaFKsGqLrOe78kVo9Q3fEuV_DoA2JXhVxE8P9lNxWfNvmETmgvsOJnCop14Qw-ceU9Y79wOSss.png"/>
          <p:cNvPicPr>
            <a:picLocks noChangeAspect="1"/>
          </p:cNvPicPr>
          <p:nvPr/>
        </p:nvPicPr>
        <p:blipFill>
          <a:blip r:embed="rId4">
            <a:extLst/>
          </a:blip>
          <a:stretch>
            <a:fillRect/>
          </a:stretch>
        </p:blipFill>
        <p:spPr>
          <a:xfrm>
            <a:off x="6651132" y="1007033"/>
            <a:ext cx="2185315" cy="1909645"/>
          </a:xfrm>
          <a:prstGeom prst="rect">
            <a:avLst/>
          </a:prstGeom>
          <a:ln w="12700">
            <a:miter lim="400000"/>
          </a:ln>
        </p:spPr>
      </p:pic>
      <p:pic>
        <p:nvPicPr>
          <p:cNvPr id="178" name="Image" descr="Image"/>
          <p:cNvPicPr>
            <a:picLocks noChangeAspect="1"/>
          </p:cNvPicPr>
          <p:nvPr/>
        </p:nvPicPr>
        <p:blipFill>
          <a:blip r:embed="rId5">
            <a:extLst/>
          </a:blip>
          <a:stretch>
            <a:fillRect/>
          </a:stretch>
        </p:blipFill>
        <p:spPr>
          <a:xfrm>
            <a:off x="3852462" y="1037441"/>
            <a:ext cx="2465105" cy="184882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object 2"/>
          <p:cNvSpPr txBox="1"/>
          <p:nvPr>
            <p:ph type="title"/>
          </p:nvPr>
        </p:nvSpPr>
        <p:spPr>
          <a:xfrm>
            <a:off x="628650" y="434577"/>
            <a:ext cx="7886700" cy="643766"/>
          </a:xfrm>
          <a:prstGeom prst="rect">
            <a:avLst/>
          </a:prstGeom>
        </p:spPr>
        <p:txBody>
          <a:bodyPr/>
          <a:lstStyle/>
          <a:p>
            <a:pPr indent="79375">
              <a:spcBef>
                <a:spcPts val="100"/>
              </a:spcBef>
              <a:defRPr>
                <a:solidFill>
                  <a:srgbClr val="000000"/>
                </a:solidFill>
              </a:defRPr>
            </a:pPr>
            <a:r>
              <a:t>Random Forest </a:t>
            </a:r>
            <a:r>
              <a:rPr spc="-100"/>
              <a:t>Classification</a:t>
            </a:r>
          </a:p>
        </p:txBody>
      </p:sp>
      <p:sp>
        <p:nvSpPr>
          <p:cNvPr id="181" name="object 5"/>
          <p:cNvSpPr txBox="1"/>
          <p:nvPr/>
        </p:nvSpPr>
        <p:spPr>
          <a:xfrm>
            <a:off x="1849315" y="3570844"/>
            <a:ext cx="4334510" cy="12904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99083" marR="71755"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Since, RF model gave the best accuracy score, the feature importance plot of this model was used to decide the most important factors to predict the outcome</a:t>
            </a:r>
          </a:p>
          <a:p>
            <a:pPr marL="299083" marR="71755"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The top three predictors were</a:t>
            </a:r>
          </a:p>
          <a:p>
            <a:pPr marR="71755" indent="12063">
              <a:spcBef>
                <a:spcPts val="100"/>
              </a:spcBef>
              <a:tabLst>
                <a:tab pos="292100" algn="l"/>
                <a:tab pos="292100" algn="l"/>
              </a:tabLst>
              <a:defRPr sz="1200">
                <a:latin typeface="Arial"/>
                <a:ea typeface="Arial"/>
                <a:cs typeface="Arial"/>
                <a:sym typeface="Arial"/>
              </a:defRPr>
            </a:pPr>
            <a:r>
              <a:t>       1. Lead Time</a:t>
            </a:r>
          </a:p>
          <a:p>
            <a:pPr marR="71755" indent="12063">
              <a:spcBef>
                <a:spcPts val="100"/>
              </a:spcBef>
              <a:tabLst>
                <a:tab pos="292100" algn="l"/>
                <a:tab pos="292100" algn="l"/>
              </a:tabLst>
              <a:defRPr sz="1200">
                <a:latin typeface="Arial"/>
                <a:ea typeface="Arial"/>
                <a:cs typeface="Arial"/>
                <a:sym typeface="Arial"/>
              </a:defRPr>
            </a:pPr>
            <a:r>
              <a:t>       2. Deposit Type</a:t>
            </a:r>
          </a:p>
          <a:p>
            <a:pPr marR="71755" indent="12063">
              <a:spcBef>
                <a:spcPts val="100"/>
              </a:spcBef>
              <a:tabLst>
                <a:tab pos="292100" algn="l"/>
                <a:tab pos="292100" algn="l"/>
              </a:tabLst>
              <a:defRPr sz="1200">
                <a:latin typeface="Arial"/>
                <a:ea typeface="Arial"/>
                <a:cs typeface="Arial"/>
                <a:sym typeface="Arial"/>
              </a:defRPr>
            </a:pPr>
            <a:r>
              <a:t>       3. Average Daily Rate</a:t>
            </a:r>
          </a:p>
        </p:txBody>
      </p:sp>
      <p:pic>
        <p:nvPicPr>
          <p:cNvPr id="182" name="Picture 2" descr="Picture 2"/>
          <p:cNvPicPr>
            <a:picLocks noChangeAspect="1"/>
          </p:cNvPicPr>
          <p:nvPr/>
        </p:nvPicPr>
        <p:blipFill>
          <a:blip r:embed="rId2">
            <a:extLst/>
          </a:blip>
          <a:stretch>
            <a:fillRect/>
          </a:stretch>
        </p:blipFill>
        <p:spPr>
          <a:xfrm>
            <a:off x="2027658" y="1236712"/>
            <a:ext cx="4161324" cy="216306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object 2"/>
          <p:cNvSpPr txBox="1"/>
          <p:nvPr>
            <p:ph type="title"/>
          </p:nvPr>
        </p:nvSpPr>
        <p:spPr>
          <a:xfrm>
            <a:off x="628650" y="333438"/>
            <a:ext cx="7886700" cy="736485"/>
          </a:xfrm>
          <a:prstGeom prst="rect">
            <a:avLst/>
          </a:prstGeom>
        </p:spPr>
        <p:txBody>
          <a:bodyPr/>
          <a:lstStyle>
            <a:lvl1pPr indent="79375">
              <a:spcBef>
                <a:spcPts val="100"/>
              </a:spcBef>
              <a:defRPr spc="-100">
                <a:solidFill>
                  <a:srgbClr val="000000"/>
                </a:solidFill>
              </a:defRPr>
            </a:lvl1pPr>
          </a:lstStyle>
          <a:p>
            <a:pPr/>
            <a:r>
              <a:t>Naïve Bayes</a:t>
            </a:r>
          </a:p>
        </p:txBody>
      </p:sp>
      <p:sp>
        <p:nvSpPr>
          <p:cNvPr id="185" name="object 9"/>
          <p:cNvSpPr txBox="1"/>
          <p:nvPr/>
        </p:nvSpPr>
        <p:spPr>
          <a:xfrm>
            <a:off x="5293691" y="3528090"/>
            <a:ext cx="3433764" cy="220156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The accuracy score of Naïve Bayes model turned out to be 52.66% with the area under ROC curve of 0.78</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The assumption that all features are independent is not applicable in the real world, so it makes the Naïve Bayes algorithm less accurate than more sophisticated models</a:t>
            </a:r>
          </a:p>
          <a:p>
            <a:pPr marL="299083" marR="5080" indent="-287020">
              <a:spcBef>
                <a:spcPts val="100"/>
              </a:spcBef>
              <a:buClr>
                <a:srgbClr val="000000"/>
              </a:buClr>
              <a:buSzPct val="100000"/>
              <a:buChar char="▪"/>
              <a:tabLst>
                <a:tab pos="292100" algn="l"/>
                <a:tab pos="292100" algn="l"/>
              </a:tabLst>
              <a:defRPr sz="1200"/>
            </a:pPr>
          </a:p>
          <a:p>
            <a:pPr marL="299083" marR="5080" indent="-287020">
              <a:spcBef>
                <a:spcPts val="100"/>
              </a:spcBef>
              <a:buClr>
                <a:srgbClr val="000000"/>
              </a:buClr>
              <a:buSzPct val="100000"/>
              <a:buChar char="▪"/>
              <a:tabLst>
                <a:tab pos="292100" algn="l"/>
                <a:tab pos="292100" algn="l"/>
              </a:tabLst>
              <a:defRPr sz="1200"/>
            </a:pPr>
          </a:p>
          <a:p>
            <a:pPr>
              <a:defRPr sz="1200"/>
            </a:pPr>
            <a:br/>
          </a:p>
        </p:txBody>
      </p:sp>
      <p:sp>
        <p:nvSpPr>
          <p:cNvPr id="186"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2</a:t>
            </a:r>
            <a:r>
              <a:t>0%</a:t>
            </a:r>
          </a:p>
        </p:txBody>
      </p:sp>
      <p:pic>
        <p:nvPicPr>
          <p:cNvPr id="187" name="Picture 4" descr="Picture 4"/>
          <p:cNvPicPr>
            <a:picLocks noChangeAspect="1"/>
          </p:cNvPicPr>
          <p:nvPr/>
        </p:nvPicPr>
        <p:blipFill>
          <a:blip r:embed="rId2">
            <a:extLst/>
          </a:blip>
          <a:stretch>
            <a:fillRect/>
          </a:stretch>
        </p:blipFill>
        <p:spPr>
          <a:xfrm>
            <a:off x="638173" y="1266724"/>
            <a:ext cx="3068748" cy="3057626"/>
          </a:xfrm>
          <a:prstGeom prst="rect">
            <a:avLst/>
          </a:prstGeom>
          <a:ln w="12700">
            <a:miter lim="400000"/>
          </a:ln>
        </p:spPr>
      </p:pic>
      <p:pic>
        <p:nvPicPr>
          <p:cNvPr id="188" name="Picture 4" descr="Picture 4"/>
          <p:cNvPicPr>
            <a:picLocks noChangeAspect="1"/>
          </p:cNvPicPr>
          <p:nvPr/>
        </p:nvPicPr>
        <p:blipFill>
          <a:blip r:embed="rId3">
            <a:extLst/>
          </a:blip>
          <a:stretch>
            <a:fillRect/>
          </a:stretch>
        </p:blipFill>
        <p:spPr>
          <a:xfrm>
            <a:off x="681123" y="1266724"/>
            <a:ext cx="3025796" cy="3003708"/>
          </a:xfrm>
          <a:prstGeom prst="rect">
            <a:avLst/>
          </a:prstGeom>
          <a:ln w="12700">
            <a:miter lim="400000"/>
          </a:ln>
        </p:spPr>
      </p:pic>
      <p:pic>
        <p:nvPicPr>
          <p:cNvPr id="189" name="Picture 4" descr="Picture 4"/>
          <p:cNvPicPr>
            <a:picLocks noChangeAspect="1"/>
          </p:cNvPicPr>
          <p:nvPr/>
        </p:nvPicPr>
        <p:blipFill>
          <a:blip r:embed="rId4">
            <a:extLst/>
          </a:blip>
          <a:stretch>
            <a:fillRect/>
          </a:stretch>
        </p:blipFill>
        <p:spPr>
          <a:xfrm>
            <a:off x="694684" y="1292555"/>
            <a:ext cx="3062734" cy="3031795"/>
          </a:xfrm>
          <a:prstGeom prst="rect">
            <a:avLst/>
          </a:prstGeom>
          <a:ln w="12700">
            <a:miter lim="400000"/>
          </a:ln>
        </p:spPr>
      </p:pic>
      <p:pic>
        <p:nvPicPr>
          <p:cNvPr id="190" name="V-ko1U6ejq9HkSaZmubYXkgZGxmsHfzHjxF_WrQwjsR4DmGTOaG198GOJjDeLmmo7BoJthiE9i0CIQiAraS3Q8IpdPohbcA7csRo8OJIrh6NHWyn_knoEAXC1SM_ORB5ty4jhzkNU4EAB9zK0ngTI6Q.png" descr="V-ko1U6ejq9HkSaZmubYXkgZGxmsHfzHjxF_WrQwjsR4DmGTOaG198GOJjDeLmmo7BoJthiE9i0CIQiAraS3Q8IpdPohbcA7csRo8OJIrh6NHWyn_knoEAXC1SM_ORB5ty4jhzkNU4EAB9zK0ngTI6Q.png"/>
          <p:cNvPicPr>
            <a:picLocks noChangeAspect="1"/>
          </p:cNvPicPr>
          <p:nvPr/>
        </p:nvPicPr>
        <p:blipFill>
          <a:blip r:embed="rId5">
            <a:extLst/>
          </a:blip>
          <a:stretch>
            <a:fillRect/>
          </a:stretch>
        </p:blipFill>
        <p:spPr>
          <a:xfrm>
            <a:off x="5461456" y="567537"/>
            <a:ext cx="3098236" cy="270642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object 3"/>
          <p:cNvSpPr txBox="1"/>
          <p:nvPr>
            <p:ph type="title"/>
          </p:nvPr>
        </p:nvSpPr>
        <p:spPr>
          <a:xfrm>
            <a:off x="628650" y="586977"/>
            <a:ext cx="7886700" cy="994174"/>
          </a:xfrm>
          <a:prstGeom prst="rect">
            <a:avLst/>
          </a:prstGeom>
        </p:spPr>
        <p:txBody>
          <a:bodyPr/>
          <a:lstStyle/>
          <a:p>
            <a:pPr indent="12700">
              <a:spcBef>
                <a:spcPts val="100"/>
              </a:spcBef>
              <a:defRPr sz="3200">
                <a:solidFill>
                  <a:srgbClr val="000000"/>
                </a:solidFill>
              </a:defRPr>
            </a:pPr>
            <a:r>
              <a:t>Today</a:t>
            </a:r>
            <a:r>
              <a:rPr spc="-100"/>
              <a:t> </a:t>
            </a:r>
            <a:r>
              <a:t>we’ll </a:t>
            </a:r>
            <a:r>
              <a:rPr spc="-100"/>
              <a:t>discuss…</a:t>
            </a:r>
          </a:p>
        </p:txBody>
      </p:sp>
      <p:grpSp>
        <p:nvGrpSpPr>
          <p:cNvPr id="95" name="object 2"/>
          <p:cNvGrpSpPr/>
          <p:nvPr/>
        </p:nvGrpSpPr>
        <p:grpSpPr>
          <a:xfrm>
            <a:off x="457200" y="1489605"/>
            <a:ext cx="3977643" cy="3249946"/>
            <a:chOff x="0" y="0"/>
            <a:chExt cx="3977642" cy="3249945"/>
          </a:xfrm>
        </p:grpSpPr>
        <p:grpSp>
          <p:nvGrpSpPr>
            <p:cNvPr id="79" name="Group"/>
            <p:cNvGrpSpPr/>
            <p:nvPr/>
          </p:nvGrpSpPr>
          <p:grpSpPr>
            <a:xfrm>
              <a:off x="0" y="0"/>
              <a:ext cx="3977643" cy="491401"/>
              <a:chOff x="0" y="0"/>
              <a:chExt cx="3977642" cy="491400"/>
            </a:xfrm>
          </p:grpSpPr>
          <p:sp>
            <p:nvSpPr>
              <p:cNvPr id="77" name="Rounded Rectangle"/>
              <p:cNvSpPr/>
              <p:nvPr/>
            </p:nvSpPr>
            <p:spPr>
              <a:xfrm>
                <a:off x="0" y="-1"/>
                <a:ext cx="3977643" cy="491402"/>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p>
            </p:txBody>
          </p:sp>
          <p:sp>
            <p:nvSpPr>
              <p:cNvPr id="78" name="Problem Statement"/>
              <p:cNvSpPr txBox="1"/>
              <p:nvPr/>
            </p:nvSpPr>
            <p:spPr>
              <a:xfrm>
                <a:off x="23987" y="17652"/>
                <a:ext cx="3929668" cy="456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pPr/>
                <a:r>
                  <a:t>Problem Statement</a:t>
                </a:r>
              </a:p>
            </p:txBody>
          </p:sp>
        </p:grpSp>
        <p:grpSp>
          <p:nvGrpSpPr>
            <p:cNvPr id="82" name="Group"/>
            <p:cNvGrpSpPr/>
            <p:nvPr/>
          </p:nvGrpSpPr>
          <p:grpSpPr>
            <a:xfrm>
              <a:off x="0" y="551880"/>
              <a:ext cx="3977643" cy="491402"/>
              <a:chOff x="0" y="0"/>
              <a:chExt cx="3977642" cy="491401"/>
            </a:xfrm>
          </p:grpSpPr>
          <p:sp>
            <p:nvSpPr>
              <p:cNvPr id="80"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p>
            </p:txBody>
          </p:sp>
          <p:sp>
            <p:nvSpPr>
              <p:cNvPr id="81" name="Dataset Description"/>
              <p:cNvSpPr txBox="1"/>
              <p:nvPr/>
            </p:nvSpPr>
            <p:spPr>
              <a:xfrm>
                <a:off x="23987" y="17651"/>
                <a:ext cx="3929668" cy="456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pPr/>
                <a:r>
                  <a:t>Dataset Description</a:t>
                </a:r>
              </a:p>
            </p:txBody>
          </p:sp>
        </p:grpSp>
        <p:grpSp>
          <p:nvGrpSpPr>
            <p:cNvPr id="85" name="Group"/>
            <p:cNvGrpSpPr/>
            <p:nvPr/>
          </p:nvGrpSpPr>
          <p:grpSpPr>
            <a:xfrm>
              <a:off x="0" y="1088190"/>
              <a:ext cx="3977643" cy="491402"/>
              <a:chOff x="0" y="0"/>
              <a:chExt cx="3977642" cy="491401"/>
            </a:xfrm>
          </p:grpSpPr>
          <p:sp>
            <p:nvSpPr>
              <p:cNvPr id="83"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p>
            </p:txBody>
          </p:sp>
          <p:sp>
            <p:nvSpPr>
              <p:cNvPr id="84" name="Exploratory Data Analysis"/>
              <p:cNvSpPr txBox="1"/>
              <p:nvPr/>
            </p:nvSpPr>
            <p:spPr>
              <a:xfrm>
                <a:off x="23987" y="17651"/>
                <a:ext cx="3929668" cy="456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pPr/>
                <a:r>
                  <a:t>Exploratory Data Analysis</a:t>
                </a:r>
              </a:p>
            </p:txBody>
          </p:sp>
        </p:grpSp>
        <p:grpSp>
          <p:nvGrpSpPr>
            <p:cNvPr id="88" name="Group"/>
            <p:cNvGrpSpPr/>
            <p:nvPr/>
          </p:nvGrpSpPr>
          <p:grpSpPr>
            <a:xfrm>
              <a:off x="0" y="1655640"/>
              <a:ext cx="3977643" cy="491402"/>
              <a:chOff x="0" y="0"/>
              <a:chExt cx="3977642" cy="491401"/>
            </a:xfrm>
          </p:grpSpPr>
          <p:sp>
            <p:nvSpPr>
              <p:cNvPr id="86"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p>
            </p:txBody>
          </p:sp>
          <p:sp>
            <p:nvSpPr>
              <p:cNvPr id="87" name="Various Models"/>
              <p:cNvSpPr txBox="1"/>
              <p:nvPr/>
            </p:nvSpPr>
            <p:spPr>
              <a:xfrm>
                <a:off x="23987" y="17652"/>
                <a:ext cx="3929668" cy="456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pPr/>
                <a:r>
                  <a:t>Various Models</a:t>
                </a:r>
              </a:p>
            </p:txBody>
          </p:sp>
        </p:grpSp>
        <p:grpSp>
          <p:nvGrpSpPr>
            <p:cNvPr id="91" name="Group"/>
            <p:cNvGrpSpPr/>
            <p:nvPr/>
          </p:nvGrpSpPr>
          <p:grpSpPr>
            <a:xfrm>
              <a:off x="0" y="2207520"/>
              <a:ext cx="3977643" cy="491402"/>
              <a:chOff x="0" y="0"/>
              <a:chExt cx="3977642" cy="491401"/>
            </a:xfrm>
          </p:grpSpPr>
          <p:sp>
            <p:nvSpPr>
              <p:cNvPr id="89"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p>
            </p:txBody>
          </p:sp>
          <p:sp>
            <p:nvSpPr>
              <p:cNvPr id="90" name="Selected Predictive Model"/>
              <p:cNvSpPr txBox="1"/>
              <p:nvPr/>
            </p:nvSpPr>
            <p:spPr>
              <a:xfrm>
                <a:off x="23987" y="17651"/>
                <a:ext cx="3929668" cy="456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pPr/>
                <a:r>
                  <a:t>Selected Predictive Model</a:t>
                </a:r>
              </a:p>
            </p:txBody>
          </p:sp>
        </p:grpSp>
        <p:grpSp>
          <p:nvGrpSpPr>
            <p:cNvPr id="94" name="Group"/>
            <p:cNvGrpSpPr/>
            <p:nvPr/>
          </p:nvGrpSpPr>
          <p:grpSpPr>
            <a:xfrm>
              <a:off x="0" y="2758544"/>
              <a:ext cx="3977643" cy="491402"/>
              <a:chOff x="0" y="0"/>
              <a:chExt cx="3977642" cy="491401"/>
            </a:xfrm>
          </p:grpSpPr>
          <p:sp>
            <p:nvSpPr>
              <p:cNvPr id="92"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p>
            </p:txBody>
          </p:sp>
          <p:sp>
            <p:nvSpPr>
              <p:cNvPr id="93" name="Conclusion"/>
              <p:cNvSpPr txBox="1"/>
              <p:nvPr/>
            </p:nvSpPr>
            <p:spPr>
              <a:xfrm>
                <a:off x="23987" y="17652"/>
                <a:ext cx="3929668" cy="456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pPr/>
                <a:r>
                  <a:t>Conclusion</a:t>
                </a:r>
              </a:p>
            </p:txBody>
          </p:sp>
        </p:gr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itle 1"/>
          <p:cNvSpPr txBox="1"/>
          <p:nvPr>
            <p:ph type="title"/>
          </p:nvPr>
        </p:nvSpPr>
        <p:spPr>
          <a:xfrm>
            <a:off x="-1600200" y="742950"/>
            <a:ext cx="6628511" cy="369334"/>
          </a:xfrm>
          <a:prstGeom prst="rect">
            <a:avLst/>
          </a:prstGeom>
        </p:spPr>
        <p:txBody>
          <a:bodyPr/>
          <a:lstStyle>
            <a:lvl1pPr algn="ctr">
              <a:defRPr>
                <a:solidFill>
                  <a:srgbClr val="000000"/>
                </a:solidFill>
              </a:defRPr>
            </a:lvl1pPr>
          </a:lstStyle>
          <a:p>
            <a:pPr/>
            <a:r>
              <a:t>Conclusion</a:t>
            </a:r>
          </a:p>
        </p:txBody>
      </p:sp>
      <p:sp>
        <p:nvSpPr>
          <p:cNvPr id="193" name="TextBox 2"/>
          <p:cNvSpPr txBox="1"/>
          <p:nvPr/>
        </p:nvSpPr>
        <p:spPr>
          <a:xfrm>
            <a:off x="121919" y="3638551"/>
            <a:ext cx="17788742" cy="15705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1600"/>
            </a:pPr>
            <a:r>
              <a:t>As we can see from the summary table, the best algorithm is the random forest for this data set</a:t>
            </a:r>
          </a:p>
          <a:p>
            <a:pPr marL="285750" indent="-285750">
              <a:buSzPct val="100000"/>
              <a:buFont typeface="Arial"/>
              <a:buChar char="•"/>
              <a:defRPr sz="1600"/>
            </a:pPr>
            <a:r>
              <a:t>Naïve Bayes was the least accurate due to underlying assumptions </a:t>
            </a:r>
          </a:p>
          <a:p>
            <a:pPr marL="285750" indent="-285750">
              <a:buSzPct val="100000"/>
              <a:buFont typeface="Arial"/>
              <a:buChar char="•"/>
              <a:defRPr sz="1600"/>
            </a:pPr>
            <a:r>
              <a:t>The best predictors for cancellation are: Lead time, Deposit type, and Average Daily Rate</a:t>
            </a:r>
          </a:p>
          <a:p>
            <a:pPr marL="285750" indent="-285750">
              <a:buSzPct val="100000"/>
              <a:buFont typeface="Arial"/>
              <a:buChar char="•"/>
              <a:defRPr sz="1600"/>
            </a:pPr>
            <a:r>
              <a:t>The random forest model was chosen as it served the best prediction of hotel booking cancellation.</a:t>
            </a:r>
          </a:p>
          <a:p>
            <a:pPr marL="285750" indent="-285750">
              <a:buSzPct val="100000"/>
              <a:buFont typeface="Arial"/>
              <a:buChar char="•"/>
              <a:defRPr sz="1600"/>
            </a:pPr>
          </a:p>
        </p:txBody>
      </p:sp>
      <p:graphicFrame>
        <p:nvGraphicFramePr>
          <p:cNvPr id="194" name="Table 4"/>
          <p:cNvGraphicFramePr/>
          <p:nvPr/>
        </p:nvGraphicFramePr>
        <p:xfrm>
          <a:off x="914400" y="1278679"/>
          <a:ext cx="6096000" cy="19050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32000"/>
                <a:gridCol w="2032000"/>
                <a:gridCol w="2032000"/>
              </a:tblGrid>
              <a:tr h="101600">
                <a:tc>
                  <a:txBody>
                    <a:bodyPr/>
                    <a:lstStyle/>
                    <a:p>
                      <a:pPr algn="l"/>
                      <a:r>
                        <a:rPr b="1">
                          <a:solidFill>
                            <a:srgbClr val="FFFFFF"/>
                          </a:solidFill>
                          <a:sym typeface="Calibri"/>
                        </a:rPr>
                        <a:t>Model</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a:r>
                        <a:rPr b="1">
                          <a:solidFill>
                            <a:srgbClr val="FFFFFF"/>
                          </a:solidFill>
                          <a:sym typeface="Calibri"/>
                        </a:rPr>
                        <a:t>Accuracy Scores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a:r>
                        <a:rPr b="1">
                          <a:solidFill>
                            <a:srgbClr val="FFFFFF"/>
                          </a:solidFill>
                          <a:sym typeface="Calibri"/>
                        </a:rPr>
                        <a:t>ROC</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r>
              <a:tr h="370840">
                <a:tc>
                  <a:txBody>
                    <a:bodyPr/>
                    <a:lstStyle/>
                    <a:p>
                      <a:pPr algn="l"/>
                      <a:r>
                        <a:rPr>
                          <a:sym typeface="Calibri"/>
                        </a:rPr>
                        <a:t>Logistic Regression</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c>
                  <a:txBody>
                    <a:bodyPr/>
                    <a:lstStyle/>
                    <a:p>
                      <a:pPr algn="l"/>
                      <a:r>
                        <a:rPr>
                          <a:sym typeface="Calibri"/>
                        </a:rPr>
                        <a:t>0.77</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c>
                  <a:txBody>
                    <a:bodyPr/>
                    <a:lstStyle/>
                    <a:p>
                      <a:pPr algn="l"/>
                      <a:r>
                        <a:rPr>
                          <a:sym typeface="Calibri"/>
                        </a:rPr>
                        <a:t>0,84</a:t>
                      </a:r>
                    </a:p>
                  </a:txBody>
                  <a:tcPr marL="45720" marR="45720" marT="45720" marB="45720" anchor="t"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r>
              <a:tr h="370840">
                <a:tc>
                  <a:txBody>
                    <a:bodyPr/>
                    <a:lstStyle/>
                    <a:p>
                      <a:pPr algn="l"/>
                      <a:r>
                        <a:rPr>
                          <a:sym typeface="Calibri"/>
                        </a:rPr>
                        <a:t>KNN</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a:r>
                        <a:rPr>
                          <a:sym typeface="Calibri"/>
                        </a:rPr>
                        <a:t>0,76</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a:r>
                        <a:rPr>
                          <a:sym typeface="Calibri"/>
                        </a:rPr>
                        <a:t>0.84</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r>
              <a:tr h="370840">
                <a:tc>
                  <a:txBody>
                    <a:bodyPr/>
                    <a:lstStyle/>
                    <a:p>
                      <a:pPr algn="l"/>
                      <a:r>
                        <a:rPr>
                          <a:sym typeface="Calibri"/>
                        </a:rPr>
                        <a:t>Decision tree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a:r>
                        <a:rPr>
                          <a:sym typeface="Calibri"/>
                        </a:rPr>
                        <a:t>0.82</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a:r>
                        <a:rPr>
                          <a:sym typeface="Calibri"/>
                        </a:rPr>
                        <a:t>0.89</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r>
              <a:tr h="370840">
                <a:tc>
                  <a:txBody>
                    <a:bodyPr/>
                    <a:lstStyle/>
                    <a:p>
                      <a:pPr algn="l"/>
                      <a:r>
                        <a:rPr>
                          <a:sym typeface="Calibri"/>
                        </a:rPr>
                        <a:t>Random Forest</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a:r>
                        <a:rPr>
                          <a:sym typeface="Calibri"/>
                        </a:rPr>
                        <a:t>0.88</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a:r>
                        <a:rPr>
                          <a:sym typeface="Calibri"/>
                        </a:rPr>
                        <a:t>0.94</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r>
              <a:tr h="370840">
                <a:tc>
                  <a:txBody>
                    <a:bodyPr/>
                    <a:lstStyle/>
                    <a:p>
                      <a:pPr algn="l"/>
                      <a:r>
                        <a:rPr>
                          <a:sym typeface="Calibri"/>
                        </a:rPr>
                        <a:t>Naïve Bayes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a:r>
                        <a:rPr>
                          <a:sym typeface="Calibri"/>
                        </a:rPr>
                        <a:t>0,53</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a:r>
                        <a:rPr>
                          <a:sym typeface="Calibri"/>
                        </a:rPr>
                        <a:t>0.78</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r>
            </a:tbl>
          </a:graphicData>
        </a:graphic>
      </p:graphicFrame>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object 2"/>
          <p:cNvSpPr txBox="1"/>
          <p:nvPr>
            <p:ph type="title"/>
          </p:nvPr>
        </p:nvSpPr>
        <p:spPr>
          <a:xfrm>
            <a:off x="2727705" y="2188540"/>
            <a:ext cx="3504566" cy="940437"/>
          </a:xfrm>
          <a:prstGeom prst="rect">
            <a:avLst/>
          </a:prstGeom>
        </p:spPr>
        <p:txBody>
          <a:bodyPr/>
          <a:lstStyle/>
          <a:p>
            <a:pPr indent="12700">
              <a:spcBef>
                <a:spcPts val="100"/>
              </a:spcBef>
              <a:defRPr sz="6000">
                <a:latin typeface="+mj-lt"/>
                <a:ea typeface="+mj-ea"/>
                <a:cs typeface="+mj-cs"/>
                <a:sym typeface="Calibri"/>
              </a:defRPr>
            </a:pPr>
            <a:r>
              <a:t>Thank</a:t>
            </a:r>
            <a:r>
              <a:rPr spc="-100"/>
              <a:t> You!</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object 2"/>
          <p:cNvSpPr txBox="1"/>
          <p:nvPr>
            <p:ph type="title"/>
          </p:nvPr>
        </p:nvSpPr>
        <p:spPr>
          <a:xfrm>
            <a:off x="468883" y="452373"/>
            <a:ext cx="6628511" cy="742063"/>
          </a:xfrm>
          <a:prstGeom prst="rect">
            <a:avLst/>
          </a:prstGeom>
        </p:spPr>
        <p:txBody>
          <a:bodyPr/>
          <a:lstStyle>
            <a:lvl1pPr indent="79375">
              <a:spcBef>
                <a:spcPts val="100"/>
              </a:spcBef>
              <a:defRPr spc="-100"/>
            </a:lvl1pPr>
          </a:lstStyle>
          <a:p>
            <a:pPr/>
            <a:r>
              <a:t>References</a:t>
            </a:r>
          </a:p>
        </p:txBody>
      </p:sp>
      <p:sp>
        <p:nvSpPr>
          <p:cNvPr id="199" name="object 3"/>
          <p:cNvSpPr txBox="1"/>
          <p:nvPr/>
        </p:nvSpPr>
        <p:spPr>
          <a:xfrm>
            <a:off x="650239" y="1794873"/>
            <a:ext cx="7884160" cy="10727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55600" indent="-342900">
              <a:spcBef>
                <a:spcPts val="200"/>
              </a:spcBef>
              <a:buClr>
                <a:srgbClr val="3E3E3E"/>
              </a:buClr>
              <a:buSzPct val="112500"/>
              <a:buFont typeface="Arial"/>
              <a:buChar char="•"/>
              <a:tabLst>
                <a:tab pos="342900" algn="l"/>
                <a:tab pos="355600" algn="l"/>
              </a:tabLst>
              <a:defRPr sz="1600" u="sng">
                <a:solidFill>
                  <a:srgbClr val="0000FF"/>
                </a:solidFill>
                <a:uFill>
                  <a:solidFill>
                    <a:srgbClr val="0000FF"/>
                  </a:solidFill>
                </a:uFill>
              </a:defRPr>
            </a:pPr>
            <a:r>
              <a:rPr>
                <a:hlinkClick r:id="rId2" invalidUrl="" action="" tgtFrame="" tooltip="" history="1" highlightClick="0" endSnd="0"/>
              </a:rPr>
              <a:t>https://www.kaggle.com/datasets/jessemostipak/hotel-booking-demand/code</a:t>
            </a:r>
          </a:p>
          <a:p>
            <a:pPr marL="355600" indent="-342900">
              <a:spcBef>
                <a:spcPts val="400"/>
              </a:spcBef>
              <a:buClr>
                <a:srgbClr val="3E3E3E"/>
              </a:buClr>
              <a:buSzPct val="112500"/>
              <a:buFont typeface="Arial"/>
              <a:buChar char="•"/>
              <a:tabLst>
                <a:tab pos="342900" algn="l"/>
                <a:tab pos="355600" algn="l"/>
              </a:tabLst>
              <a:defRPr spc="-10" sz="1600" u="sng">
                <a:solidFill>
                  <a:srgbClr val="0000FF"/>
                </a:solidFill>
                <a:uFill>
                  <a:solidFill>
                    <a:srgbClr val="0000FF"/>
                  </a:solidFill>
                </a:uFill>
              </a:defRPr>
            </a:pPr>
            <a:r>
              <a:rPr>
                <a:hlinkClick r:id="rId3" invalidUrl="" action="" tgtFrame="" tooltip="" history="1" highlightClick="0" endSnd="0"/>
              </a:rPr>
              <a:t>https://www.datacamp.com/tutorial/random-forests-classifier-python</a:t>
            </a:r>
          </a:p>
          <a:p>
            <a:pPr marL="355600" indent="-342900">
              <a:spcBef>
                <a:spcPts val="400"/>
              </a:spcBef>
              <a:buClr>
                <a:srgbClr val="3E3E3E"/>
              </a:buClr>
              <a:buSzPct val="112500"/>
              <a:buFont typeface="Arial"/>
              <a:buChar char="•"/>
              <a:tabLst>
                <a:tab pos="342900" algn="l"/>
                <a:tab pos="355600" algn="l"/>
              </a:tabLst>
              <a:defRPr spc="-10" sz="1600" u="sng">
                <a:solidFill>
                  <a:srgbClr val="0000FF"/>
                </a:solidFill>
                <a:uFill>
                  <a:solidFill>
                    <a:srgbClr val="0000FF"/>
                  </a:solidFill>
                </a:uFill>
              </a:defRPr>
            </a:pPr>
            <a:r>
              <a:rPr>
                <a:hlinkClick r:id="rId4" invalidUrl="" action="" tgtFrame="" tooltip="" history="1" highlightClick="0" endSnd="0"/>
              </a:rPr>
              <a:t>https://medium.com/chinmaygaikwad/build-and-visualize-a-</a:t>
            </a:r>
            <a:r>
              <a:rPr spc="-20">
                <a:hlinkClick r:id="rId4" invalidUrl="" action="" tgtFrame="" tooltip="" history="1" highlightClick="0" endSnd="0"/>
              </a:rPr>
              <a:t>simple-</a:t>
            </a:r>
            <a:r>
              <a:rPr>
                <a:hlinkClick r:id="rId4" invalidUrl="" action="" tgtFrame="" tooltip="" history="1" highlightClick="0" endSnd="0"/>
              </a:rPr>
              <a:t>decision-tree-using-</a:t>
            </a:r>
          </a:p>
          <a:p>
            <a:pPr indent="355600">
              <a:defRPr spc="-20" sz="1600" u="sng">
                <a:solidFill>
                  <a:srgbClr val="0000FF"/>
                </a:solidFill>
                <a:uFill>
                  <a:solidFill>
                    <a:srgbClr val="0000FF"/>
                  </a:solidFill>
                </a:uFill>
              </a:defRPr>
            </a:pPr>
            <a:r>
              <a:rPr>
                <a:hlinkClick r:id="rId5" invalidUrl="" action="" tgtFrame="" tooltip="" history="1" highlightClick="0" endSnd="0"/>
              </a:rPr>
              <a:t>sklearn-</a:t>
            </a:r>
            <a:r>
              <a:rPr spc="-10">
                <a:hlinkClick r:id="rId5" invalidUrl="" action="" tgtFrame="" tooltip="" history="1" highlightClick="0" endSnd="0"/>
              </a:rPr>
              <a:t>and-graphviz-84bda6b6b894</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object 3"/>
          <p:cNvSpPr txBox="1"/>
          <p:nvPr>
            <p:ph type="title"/>
          </p:nvPr>
        </p:nvSpPr>
        <p:spPr>
          <a:xfrm>
            <a:off x="484820" y="133348"/>
            <a:ext cx="3634744" cy="1467634"/>
          </a:xfrm>
          <a:prstGeom prst="rect">
            <a:avLst/>
          </a:prstGeom>
        </p:spPr>
        <p:txBody>
          <a:bodyPr lIns="45718" tIns="45718" rIns="45718" bIns="45718" anchor="b"/>
          <a:lstStyle/>
          <a:p>
            <a:pPr indent="12700">
              <a:defRPr sz="3200">
                <a:solidFill>
                  <a:srgbClr val="000000"/>
                </a:solidFill>
              </a:defRPr>
            </a:pPr>
            <a:r>
              <a:t>What</a:t>
            </a:r>
            <a:r>
              <a:rPr spc="-100"/>
              <a:t> </a:t>
            </a:r>
            <a:r>
              <a:t>are</a:t>
            </a:r>
            <a:r>
              <a:rPr spc="-100"/>
              <a:t> </a:t>
            </a:r>
            <a:r>
              <a:t>we</a:t>
            </a:r>
            <a:r>
              <a:rPr spc="-100"/>
              <a:t> </a:t>
            </a:r>
            <a:r>
              <a:t>trying</a:t>
            </a:r>
            <a:r>
              <a:rPr spc="-100"/>
              <a:t> </a:t>
            </a:r>
            <a:r>
              <a:t>to</a:t>
            </a:r>
            <a:r>
              <a:rPr spc="-100"/>
              <a:t> </a:t>
            </a:r>
            <a:r>
              <a:t>solve </a:t>
            </a:r>
            <a:r>
              <a:rPr spc="-100"/>
              <a:t>for…</a:t>
            </a:r>
          </a:p>
        </p:txBody>
      </p:sp>
      <p:sp>
        <p:nvSpPr>
          <p:cNvPr id="98" name="object 2"/>
          <p:cNvSpPr txBox="1"/>
          <p:nvPr/>
        </p:nvSpPr>
        <p:spPr>
          <a:xfrm>
            <a:off x="426718" y="2175572"/>
            <a:ext cx="3238504" cy="2490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57200" marR="93980" indent="-228600">
              <a:lnSpc>
                <a:spcPct val="90000"/>
              </a:lnSpc>
              <a:spcBef>
                <a:spcPts val="600"/>
              </a:spcBef>
              <a:buClr>
                <a:srgbClr val="000000"/>
              </a:buClr>
              <a:buSzPct val="150000"/>
              <a:buFont typeface="Arial"/>
              <a:buChar char="•"/>
              <a:tabLst>
                <a:tab pos="457200" algn="l"/>
                <a:tab pos="457200" algn="l"/>
              </a:tabLst>
              <a:defRPr sz="1700">
                <a:latin typeface="Arial"/>
                <a:ea typeface="Arial"/>
                <a:cs typeface="Arial"/>
                <a:sym typeface="Arial"/>
              </a:defRPr>
            </a:pPr>
            <a:r>
              <a:t>How predictors play a role in behaviors that cause booking cancellations</a:t>
            </a:r>
          </a:p>
          <a:p>
            <a:pPr marL="457200" marR="93980" indent="-228600">
              <a:lnSpc>
                <a:spcPct val="90000"/>
              </a:lnSpc>
              <a:spcBef>
                <a:spcPts val="600"/>
              </a:spcBef>
              <a:buClr>
                <a:srgbClr val="000000"/>
              </a:buClr>
              <a:buSzPct val="150000"/>
              <a:buFont typeface="Arial"/>
              <a:buChar char="•"/>
              <a:tabLst>
                <a:tab pos="457200" algn="l"/>
                <a:tab pos="457200" algn="l"/>
              </a:tabLst>
              <a:defRPr sz="1700">
                <a:latin typeface="Arial"/>
                <a:ea typeface="Arial"/>
                <a:cs typeface="Arial"/>
                <a:sym typeface="Arial"/>
              </a:defRPr>
            </a:pPr>
          </a:p>
          <a:p>
            <a:pPr marL="457200" marR="93980" indent="-228600">
              <a:lnSpc>
                <a:spcPct val="90000"/>
              </a:lnSpc>
              <a:spcBef>
                <a:spcPts val="600"/>
              </a:spcBef>
              <a:buClr>
                <a:srgbClr val="000000"/>
              </a:buClr>
              <a:buSzPct val="150000"/>
              <a:buFont typeface="Arial"/>
              <a:buChar char="•"/>
              <a:tabLst>
                <a:tab pos="457200" algn="l"/>
                <a:tab pos="457200" algn="l"/>
              </a:tabLst>
              <a:defRPr sz="1700">
                <a:latin typeface="Arial"/>
                <a:ea typeface="Arial"/>
                <a:cs typeface="Arial"/>
                <a:sym typeface="Arial"/>
              </a:defRPr>
            </a:pPr>
            <a:r>
              <a:t>Building a machine learning model that predicts the cancellation chances of a hotel booking</a:t>
            </a:r>
          </a:p>
        </p:txBody>
      </p:sp>
      <p:pic>
        <p:nvPicPr>
          <p:cNvPr id="99" name="Picture 10" descr="Picture 10"/>
          <p:cNvPicPr>
            <a:picLocks noChangeAspect="1"/>
          </p:cNvPicPr>
          <p:nvPr/>
        </p:nvPicPr>
        <p:blipFill>
          <a:blip r:embed="rId2">
            <a:extLst/>
          </a:blip>
          <a:srcRect l="18444" t="0" r="14603" b="0"/>
          <a:stretch>
            <a:fillRect/>
          </a:stretch>
        </p:blipFill>
        <p:spPr>
          <a:xfrm>
            <a:off x="3983544" y="9"/>
            <a:ext cx="5159036" cy="5143492"/>
          </a:xfrm>
          <a:custGeom>
            <a:avLst/>
            <a:gdLst/>
            <a:ahLst/>
            <a:cxnLst>
              <a:cxn ang="0">
                <a:pos x="wd2" y="hd2"/>
              </a:cxn>
              <a:cxn ang="5400000">
                <a:pos x="wd2" y="hd2"/>
              </a:cxn>
              <a:cxn ang="10800000">
                <a:pos x="wd2" y="hd2"/>
              </a:cxn>
              <a:cxn ang="16200000">
                <a:pos x="wd2" y="hd2"/>
              </a:cxn>
            </a:cxnLst>
            <a:rect l="0" t="0" r="r" b="b"/>
            <a:pathLst>
              <a:path w="21555" h="21600" fill="norm" stroke="1" extrusionOk="0">
                <a:moveTo>
                  <a:pt x="3456" y="0"/>
                </a:moveTo>
                <a:lnTo>
                  <a:pt x="3121" y="620"/>
                </a:lnTo>
                <a:cubicBezTo>
                  <a:pt x="2509" y="1806"/>
                  <a:pt x="1993" y="3042"/>
                  <a:pt x="1554" y="4318"/>
                </a:cubicBezTo>
                <a:cubicBezTo>
                  <a:pt x="870" y="6322"/>
                  <a:pt x="398" y="8392"/>
                  <a:pt x="146" y="10493"/>
                </a:cubicBezTo>
                <a:cubicBezTo>
                  <a:pt x="14" y="11569"/>
                  <a:pt x="-45" y="12642"/>
                  <a:pt x="38" y="13723"/>
                </a:cubicBezTo>
                <a:cubicBezTo>
                  <a:pt x="137" y="14988"/>
                  <a:pt x="286" y="16246"/>
                  <a:pt x="537" y="17490"/>
                </a:cubicBezTo>
                <a:cubicBezTo>
                  <a:pt x="815" y="18863"/>
                  <a:pt x="1194" y="20204"/>
                  <a:pt x="1693" y="21507"/>
                </a:cubicBezTo>
                <a:lnTo>
                  <a:pt x="1731" y="21600"/>
                </a:lnTo>
                <a:lnTo>
                  <a:pt x="1895" y="21600"/>
                </a:lnTo>
                <a:lnTo>
                  <a:pt x="1874" y="21548"/>
                </a:lnTo>
                <a:cubicBezTo>
                  <a:pt x="1598" y="20832"/>
                  <a:pt x="1357" y="20097"/>
                  <a:pt x="1146" y="19347"/>
                </a:cubicBezTo>
                <a:cubicBezTo>
                  <a:pt x="963" y="18694"/>
                  <a:pt x="827" y="18027"/>
                  <a:pt x="670" y="17367"/>
                </a:cubicBezTo>
                <a:cubicBezTo>
                  <a:pt x="666" y="17332"/>
                  <a:pt x="665" y="17297"/>
                  <a:pt x="665" y="17262"/>
                </a:cubicBezTo>
                <a:cubicBezTo>
                  <a:pt x="780" y="17662"/>
                  <a:pt x="872" y="18015"/>
                  <a:pt x="980" y="18363"/>
                </a:cubicBezTo>
                <a:cubicBezTo>
                  <a:pt x="1263" y="19270"/>
                  <a:pt x="1589" y="20153"/>
                  <a:pt x="1960" y="21010"/>
                </a:cubicBezTo>
                <a:lnTo>
                  <a:pt x="2235" y="21600"/>
                </a:lnTo>
                <a:lnTo>
                  <a:pt x="21555" y="21600"/>
                </a:lnTo>
                <a:lnTo>
                  <a:pt x="21555" y="0"/>
                </a:lnTo>
                <a:lnTo>
                  <a:pt x="3847" y="0"/>
                </a:lnTo>
                <a:lnTo>
                  <a:pt x="3545" y="468"/>
                </a:lnTo>
                <a:cubicBezTo>
                  <a:pt x="3133" y="1151"/>
                  <a:pt x="2758" y="1858"/>
                  <a:pt x="2416" y="2583"/>
                </a:cubicBezTo>
                <a:cubicBezTo>
                  <a:pt x="2399" y="2626"/>
                  <a:pt x="2371" y="2663"/>
                  <a:pt x="2335" y="2692"/>
                </a:cubicBezTo>
                <a:cubicBezTo>
                  <a:pt x="2381" y="2582"/>
                  <a:pt x="2427" y="2473"/>
                  <a:pt x="2474" y="2363"/>
                </a:cubicBezTo>
                <a:cubicBezTo>
                  <a:pt x="2666" y="1918"/>
                  <a:pt x="2867" y="1478"/>
                  <a:pt x="3081" y="1045"/>
                </a:cubicBezTo>
                <a:lnTo>
                  <a:pt x="3638" y="0"/>
                </a:lnTo>
                <a:lnTo>
                  <a:pt x="3456" y="0"/>
                </a:lnTo>
                <a:close/>
              </a:path>
            </a:pathLst>
          </a:cu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object 3"/>
          <p:cNvSpPr txBox="1"/>
          <p:nvPr/>
        </p:nvSpPr>
        <p:spPr>
          <a:xfrm>
            <a:off x="564591" y="1166562"/>
            <a:ext cx="3778809" cy="10290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43865" indent="-431800">
              <a:spcBef>
                <a:spcPts val="800"/>
              </a:spcBef>
              <a:buSzPct val="150000"/>
              <a:buFont typeface="Arial"/>
              <a:buChar char="•"/>
              <a:tabLst>
                <a:tab pos="431800" algn="l"/>
                <a:tab pos="444500" algn="l"/>
              </a:tabLst>
              <a:defRPr b="1"/>
            </a:pPr>
            <a:r>
              <a:t>~ 79.3k</a:t>
            </a:r>
            <a:r>
              <a:rPr spc="-25"/>
              <a:t> observations for City Hotel</a:t>
            </a:r>
            <a:endParaRPr spc="-25"/>
          </a:p>
          <a:p>
            <a:pPr marL="443865" indent="-431800">
              <a:spcBef>
                <a:spcPts val="800"/>
              </a:spcBef>
              <a:buSzPct val="150000"/>
              <a:buFont typeface="Arial"/>
              <a:buChar char="•"/>
              <a:tabLst>
                <a:tab pos="431800" algn="l"/>
                <a:tab pos="444500" algn="l"/>
              </a:tabLst>
              <a:defRPr b="1"/>
            </a:pPr>
            <a:r>
              <a:t>~ 40k</a:t>
            </a:r>
            <a:r>
              <a:rPr spc="-25"/>
              <a:t> observations for Resort Hotel </a:t>
            </a:r>
          </a:p>
          <a:p>
            <a:pPr marL="443865" indent="-431800">
              <a:spcBef>
                <a:spcPts val="800"/>
              </a:spcBef>
              <a:buSzPct val="150000"/>
              <a:buFont typeface="Arial"/>
              <a:buChar char="•"/>
              <a:tabLst>
                <a:tab pos="431800" algn="l"/>
                <a:tab pos="444500" algn="l"/>
              </a:tabLst>
              <a:defRPr b="1" spc="-25"/>
            </a:pPr>
            <a:r>
              <a:t>31 variables  </a:t>
            </a:r>
          </a:p>
        </p:txBody>
      </p:sp>
      <p:sp>
        <p:nvSpPr>
          <p:cNvPr id="102" name="object 4"/>
          <p:cNvSpPr txBox="1"/>
          <p:nvPr/>
        </p:nvSpPr>
        <p:spPr>
          <a:xfrm>
            <a:off x="579754" y="2307589"/>
            <a:ext cx="4906648" cy="28761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901063" indent="-431800">
              <a:buSzPct val="75000"/>
              <a:buFont typeface="Courier New"/>
              <a:buChar char="o"/>
              <a:tabLst>
                <a:tab pos="889000" algn="l"/>
                <a:tab pos="901700" algn="l"/>
              </a:tabLst>
              <a:defRPr spc="-10" sz="1600"/>
            </a:pPr>
            <a:r>
              <a:t>Lead Time</a:t>
            </a:r>
          </a:p>
          <a:p>
            <a:pPr marL="901063" indent="-431800">
              <a:spcBef>
                <a:spcPts val="400"/>
              </a:spcBef>
              <a:buSzPct val="75000"/>
              <a:buFont typeface="Courier New"/>
              <a:buChar char="o"/>
              <a:tabLst>
                <a:tab pos="889000" algn="l"/>
                <a:tab pos="901700" algn="l"/>
              </a:tabLst>
              <a:defRPr spc="-25" sz="1600"/>
            </a:pPr>
            <a:r>
              <a:t>Cancellation</a:t>
            </a:r>
          </a:p>
          <a:p>
            <a:pPr marL="901063" indent="-431800">
              <a:spcBef>
                <a:spcPts val="400"/>
              </a:spcBef>
              <a:buSzPct val="75000"/>
              <a:buFont typeface="Courier New"/>
              <a:buChar char="o"/>
              <a:tabLst>
                <a:tab pos="889000" algn="l"/>
                <a:tab pos="901700" algn="l"/>
              </a:tabLst>
              <a:defRPr spc="-25" sz="1600"/>
            </a:pPr>
            <a:r>
              <a:t>Average daily rate</a:t>
            </a:r>
          </a:p>
          <a:p>
            <a:pPr marL="443865" indent="-431800">
              <a:spcBef>
                <a:spcPts val="300"/>
              </a:spcBef>
              <a:buSzPct val="150000"/>
              <a:buFont typeface="Arial"/>
              <a:buChar char="•"/>
              <a:tabLst>
                <a:tab pos="431800" algn="l"/>
                <a:tab pos="444500" algn="l"/>
              </a:tabLst>
              <a:defRPr b="1"/>
            </a:pPr>
            <a:r>
              <a:t>Cleaning</a:t>
            </a:r>
            <a:r>
              <a:rPr spc="-40"/>
              <a:t> </a:t>
            </a:r>
            <a:r>
              <a:t>of</a:t>
            </a:r>
            <a:r>
              <a:rPr spc="-5"/>
              <a:t> </a:t>
            </a:r>
            <a:r>
              <a:rPr spc="-10"/>
              <a:t>data:</a:t>
            </a:r>
            <a:endParaRPr spc="-10"/>
          </a:p>
          <a:p>
            <a:pPr lvl="1" marL="901063" indent="-431800">
              <a:spcBef>
                <a:spcPts val="400"/>
              </a:spcBef>
              <a:buSzPct val="75000"/>
              <a:buFont typeface="Courier New"/>
              <a:buChar char="o"/>
              <a:tabLst>
                <a:tab pos="889000" algn="l"/>
                <a:tab pos="901700" algn="l"/>
              </a:tabLst>
              <a:defRPr spc="-20" sz="1600"/>
            </a:pPr>
            <a:r>
              <a:t>Filling null rows with zero</a:t>
            </a:r>
          </a:p>
          <a:p>
            <a:pPr lvl="1" marL="901063" indent="-431800">
              <a:spcBef>
                <a:spcPts val="400"/>
              </a:spcBef>
              <a:buSzPct val="75000"/>
              <a:buFont typeface="Courier New"/>
              <a:buChar char="o"/>
              <a:tabLst>
                <a:tab pos="889000" algn="l"/>
                <a:tab pos="901700" algn="l"/>
              </a:tabLst>
              <a:defRPr sz="1600"/>
            </a:pPr>
            <a:r>
              <a:t>Removed columns that were not related</a:t>
            </a:r>
          </a:p>
          <a:p>
            <a:pPr lvl="1" marL="901063" indent="-431800">
              <a:spcBef>
                <a:spcPts val="400"/>
              </a:spcBef>
              <a:buSzPct val="75000"/>
              <a:buFont typeface="Courier New"/>
              <a:buChar char="o"/>
              <a:tabLst>
                <a:tab pos="889000" algn="l"/>
                <a:tab pos="901700" algn="l"/>
              </a:tabLst>
              <a:defRPr sz="1600"/>
            </a:pPr>
            <a:r>
              <a:t>Label encoding was done to convert all categorical variables into numerical variables</a:t>
            </a:r>
          </a:p>
          <a:p>
            <a:pPr lvl="1" marL="901063" indent="-431800">
              <a:spcBef>
                <a:spcPts val="400"/>
              </a:spcBef>
              <a:buSzPct val="75000"/>
              <a:buFont typeface="Courier New"/>
              <a:buChar char="o"/>
              <a:tabLst>
                <a:tab pos="889000" algn="l"/>
                <a:tab pos="901700" algn="l"/>
              </a:tabLst>
              <a:defRPr sz="1600"/>
            </a:pPr>
            <a:r>
              <a:t>Removing data that showed no one as booking the hotel</a:t>
            </a:r>
          </a:p>
        </p:txBody>
      </p:sp>
      <p:sp>
        <p:nvSpPr>
          <p:cNvPr id="103" name="object 6"/>
          <p:cNvSpPr txBox="1"/>
          <p:nvPr>
            <p:ph type="title"/>
          </p:nvPr>
        </p:nvSpPr>
        <p:spPr>
          <a:xfrm>
            <a:off x="535938" y="527095"/>
            <a:ext cx="5179064" cy="520655"/>
          </a:xfrm>
          <a:prstGeom prst="rect">
            <a:avLst/>
          </a:prstGeom>
        </p:spPr>
        <p:txBody>
          <a:bodyPr/>
          <a:lstStyle/>
          <a:p>
            <a:pPr indent="12700">
              <a:spcBef>
                <a:spcPts val="100"/>
              </a:spcBef>
              <a:defRPr sz="3200">
                <a:solidFill>
                  <a:srgbClr val="000000"/>
                </a:solidFill>
              </a:defRPr>
            </a:pPr>
            <a:r>
              <a:t>Dataset</a:t>
            </a:r>
            <a:r>
              <a:rPr spc="-100"/>
              <a:t> Description</a:t>
            </a:r>
          </a:p>
        </p:txBody>
      </p:sp>
      <p:pic>
        <p:nvPicPr>
          <p:cNvPr id="104" name="Picture 11" descr="Picture 11"/>
          <p:cNvPicPr>
            <a:picLocks noChangeAspect="1"/>
          </p:cNvPicPr>
          <p:nvPr/>
        </p:nvPicPr>
        <p:blipFill>
          <a:blip r:embed="rId2">
            <a:extLst/>
          </a:blip>
          <a:stretch>
            <a:fillRect/>
          </a:stretch>
        </p:blipFill>
        <p:spPr>
          <a:xfrm>
            <a:off x="4953000" y="1581150"/>
            <a:ext cx="3988523" cy="224155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object 4"/>
          <p:cNvSpPr txBox="1"/>
          <p:nvPr/>
        </p:nvSpPr>
        <p:spPr>
          <a:xfrm>
            <a:off x="28173" y="1212213"/>
            <a:ext cx="5179064" cy="32444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43865" indent="-431800">
              <a:spcBef>
                <a:spcPts val="300"/>
              </a:spcBef>
              <a:buSzPct val="150000"/>
              <a:buFont typeface="Arial"/>
              <a:buChar char="•"/>
              <a:tabLst>
                <a:tab pos="431800" algn="l"/>
                <a:tab pos="444500" algn="l"/>
              </a:tabLst>
              <a:defRPr b="1"/>
            </a:pPr>
            <a:r>
              <a:t>Preprocessing</a:t>
            </a:r>
            <a:r>
              <a:rPr spc="-40"/>
              <a:t> </a:t>
            </a:r>
            <a:r>
              <a:t>of</a:t>
            </a:r>
            <a:r>
              <a:rPr spc="-5"/>
              <a:t> </a:t>
            </a:r>
            <a:r>
              <a:rPr spc="-10"/>
              <a:t>data:</a:t>
            </a:r>
            <a:endParaRPr spc="-10"/>
          </a:p>
          <a:p>
            <a:pPr lvl="1" marL="901063" indent="-431800">
              <a:spcBef>
                <a:spcPts val="400"/>
              </a:spcBef>
              <a:buSzPct val="75000"/>
              <a:buFont typeface="Courier New"/>
              <a:buChar char="o"/>
              <a:tabLst>
                <a:tab pos="889000" algn="l"/>
                <a:tab pos="901700" algn="l"/>
              </a:tabLst>
              <a:defRPr spc="-20" sz="1600"/>
            </a:pPr>
            <a:r>
              <a:t>The data had around 75000 not canceled booking compared to 40000 canceled booking</a:t>
            </a:r>
          </a:p>
          <a:p>
            <a:pPr lvl="1" marL="901063" indent="-431800">
              <a:spcBef>
                <a:spcPts val="400"/>
              </a:spcBef>
              <a:buSzPct val="75000"/>
              <a:buFont typeface="Courier New"/>
              <a:buChar char="o"/>
              <a:tabLst>
                <a:tab pos="889000" algn="l"/>
                <a:tab pos="901700" algn="l"/>
              </a:tabLst>
              <a:defRPr spc="-20" sz="1600"/>
            </a:pPr>
            <a:r>
              <a:t>To balance the dataset, Synthetic Minority Over-sampling Technique (SMOTE) technique of over sampling was applied to avoid overfitting</a:t>
            </a:r>
          </a:p>
          <a:p>
            <a:pPr lvl="1" marL="901063" indent="-431800">
              <a:spcBef>
                <a:spcPts val="400"/>
              </a:spcBef>
              <a:buSzPct val="75000"/>
              <a:buFont typeface="Courier New"/>
              <a:buChar char="o"/>
              <a:tabLst>
                <a:tab pos="889000" algn="l"/>
                <a:tab pos="901700" algn="l"/>
              </a:tabLst>
              <a:defRPr spc="-20" sz="1600"/>
            </a:pPr>
            <a:r>
              <a:t>Variance inflation factor technique was used to remove the multi-collinear features and led to removal of the following columns: Arrival_date_year, reserved_room_type, distribution_channel, reservation_status_date, and reservation_status</a:t>
            </a:r>
          </a:p>
          <a:p>
            <a:pPr lvl="1" marL="901063" indent="-431800">
              <a:spcBef>
                <a:spcPts val="400"/>
              </a:spcBef>
              <a:buSzPct val="75000"/>
              <a:buFont typeface="Courier New"/>
              <a:buChar char="o"/>
              <a:tabLst>
                <a:tab pos="889000" algn="l"/>
                <a:tab pos="901700" algn="l"/>
              </a:tabLst>
              <a:defRPr spc="-20" sz="1600"/>
            </a:pPr>
            <a:r>
              <a:t>This reduced the features from 31 to 22 using VIF</a:t>
            </a:r>
          </a:p>
        </p:txBody>
      </p:sp>
      <p:sp>
        <p:nvSpPr>
          <p:cNvPr id="107" name="object 6"/>
          <p:cNvSpPr txBox="1"/>
          <p:nvPr>
            <p:ph type="title"/>
          </p:nvPr>
        </p:nvSpPr>
        <p:spPr>
          <a:xfrm>
            <a:off x="535938" y="527095"/>
            <a:ext cx="5179064" cy="520655"/>
          </a:xfrm>
          <a:prstGeom prst="rect">
            <a:avLst/>
          </a:prstGeom>
        </p:spPr>
        <p:txBody>
          <a:bodyPr/>
          <a:lstStyle/>
          <a:p>
            <a:pPr indent="12700">
              <a:spcBef>
                <a:spcPts val="100"/>
              </a:spcBef>
              <a:defRPr sz="3200">
                <a:solidFill>
                  <a:srgbClr val="000000"/>
                </a:solidFill>
              </a:defRPr>
            </a:pPr>
            <a:r>
              <a:t>Dataset</a:t>
            </a:r>
            <a:r>
              <a:rPr spc="-100"/>
              <a:t> Description</a:t>
            </a:r>
          </a:p>
        </p:txBody>
      </p:sp>
      <p:pic>
        <p:nvPicPr>
          <p:cNvPr id="108" name="Picture 2" descr="Picture 2"/>
          <p:cNvPicPr>
            <a:picLocks noChangeAspect="1"/>
          </p:cNvPicPr>
          <p:nvPr/>
        </p:nvPicPr>
        <p:blipFill>
          <a:blip r:embed="rId2">
            <a:extLst/>
          </a:blip>
          <a:stretch>
            <a:fillRect/>
          </a:stretch>
        </p:blipFill>
        <p:spPr>
          <a:xfrm>
            <a:off x="5161598" y="1955456"/>
            <a:ext cx="3913888" cy="220783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10" name="Table 14"/>
          <p:cNvGraphicFramePr/>
          <p:nvPr/>
        </p:nvGraphicFramePr>
        <p:xfrm>
          <a:off x="228600" y="514350"/>
          <a:ext cx="8615365" cy="49530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295040"/>
                <a:gridCol w="4320323"/>
              </a:tblGrid>
              <a:tr h="258929">
                <a:tc gridSpan="2">
                  <a:txBody>
                    <a:bodyPr/>
                    <a:lstStyle/>
                    <a:p>
                      <a:pPr algn="ctr">
                        <a:spcBef>
                          <a:spcPts val="300"/>
                        </a:spcBef>
                      </a:pPr>
                      <a:r>
                        <a:rPr spc="-9" sz="2000">
                          <a:latin typeface="Arial"/>
                          <a:ea typeface="Arial"/>
                          <a:cs typeface="Arial"/>
                          <a:sym typeface="Arial"/>
                        </a:rPr>
                        <a:t>Variables</a:t>
                      </a:r>
                    </a:p>
                  </a:txBody>
                  <a:tcPr marL="0" marR="0" marT="0" marB="0" anchor="t" anchorCtr="0" horzOverflow="overflow">
                    <a:lnB w="19050">
                      <a:solidFill>
                        <a:srgbClr val="77923B"/>
                      </a:solidFill>
                      <a:prstDash val="sysDash"/>
                    </a:lnB>
                    <a:solidFill>
                      <a:srgbClr val="DCE6F1"/>
                    </a:solidFill>
                  </a:tcPr>
                </a:tc>
                <a:tc hMerge="1">
                  <a:tcPr/>
                </a:tc>
              </a:tr>
              <a:tr h="4694071">
                <a:tc>
                  <a:txBody>
                    <a:bodyPr/>
                    <a:lstStyle/>
                    <a:p>
                      <a:pPr marL="548640" indent="-407034" algn="l">
                        <a:buSzPct val="150000"/>
                        <a:buFont typeface="Arial"/>
                        <a:buChar char="•"/>
                        <a:tabLst>
                          <a:tab pos="546100" algn="l"/>
                          <a:tab pos="546100" algn="l"/>
                        </a:tabLst>
                        <a:defRPr b="1" sz="1300">
                          <a:latin typeface="Arial"/>
                          <a:ea typeface="Arial"/>
                          <a:cs typeface="Arial"/>
                          <a:sym typeface="Arial"/>
                        </a:defRPr>
                      </a:pPr>
                      <a:r>
                        <a:t>Cancelled</a:t>
                      </a:r>
                      <a:r>
                        <a:rPr b="0"/>
                        <a:t>:</a:t>
                      </a:r>
                      <a:r>
                        <a:rPr b="0" spc="-20"/>
                        <a:t> Whether customer cancelled or not</a:t>
                      </a:r>
                    </a:p>
                    <a:p>
                      <a:pPr marL="548640" indent="-407034" algn="l">
                        <a:buSzPct val="150000"/>
                        <a:buFont typeface="Arial"/>
                        <a:buChar char="•"/>
                        <a:tabLst>
                          <a:tab pos="546100" algn="l"/>
                          <a:tab pos="546100" algn="l"/>
                        </a:tabLst>
                        <a:defRPr b="1" spc="-10" sz="1300">
                          <a:latin typeface="Arial"/>
                          <a:ea typeface="Arial"/>
                          <a:cs typeface="Arial"/>
                          <a:sym typeface="Arial"/>
                        </a:defRPr>
                      </a:pPr>
                      <a:r>
                        <a:t>Lead Time </a:t>
                      </a:r>
                      <a:r>
                        <a:rPr b="0" spc="0"/>
                        <a:t>:</a:t>
                      </a:r>
                      <a:r>
                        <a:rPr b="0" spc="-40"/>
                        <a:t> </a:t>
                      </a:r>
                      <a:r>
                        <a:rPr b="0" spc="0"/>
                        <a:t>How many days prior to arrival the booking was made</a:t>
                      </a:r>
                    </a:p>
                    <a:p>
                      <a:pPr marL="548640" indent="-407034" algn="l">
                        <a:spcBef>
                          <a:spcPts val="300"/>
                        </a:spcBef>
                        <a:buSzPct val="150000"/>
                        <a:buFont typeface="Arial"/>
                        <a:buChar char="•"/>
                        <a:tabLst>
                          <a:tab pos="546100" algn="l"/>
                          <a:tab pos="546100" algn="l"/>
                        </a:tabLst>
                        <a:defRPr b="1" sz="1300">
                          <a:latin typeface="Arial"/>
                          <a:ea typeface="Arial"/>
                          <a:cs typeface="Arial"/>
                          <a:sym typeface="Arial"/>
                        </a:defRPr>
                      </a:pPr>
                      <a:r>
                        <a:t>Repeated Guest: </a:t>
                      </a:r>
                      <a:r>
                        <a:rPr b="0"/>
                        <a:t>If the booking was from a repeated guest</a:t>
                      </a:r>
                    </a:p>
                    <a:p>
                      <a:pPr marL="548640" indent="-407034" algn="l">
                        <a:buSzPct val="150000"/>
                        <a:buFont typeface="Arial"/>
                        <a:buChar char="•"/>
                        <a:tabLst>
                          <a:tab pos="546100" algn="l"/>
                          <a:tab pos="546100" algn="l"/>
                        </a:tabLst>
                        <a:defRPr b="1" sz="1300">
                          <a:latin typeface="Arial"/>
                          <a:ea typeface="Arial"/>
                          <a:cs typeface="Arial"/>
                          <a:sym typeface="Arial"/>
                        </a:defRPr>
                      </a:pPr>
                      <a:r>
                        <a:t>Arrival date Month</a:t>
                      </a:r>
                      <a:r>
                        <a:rPr b="0"/>
                        <a:t>:</a:t>
                      </a:r>
                      <a:r>
                        <a:rPr b="0" spc="-50"/>
                        <a:t> Month</a:t>
                      </a:r>
                      <a:r>
                        <a:rPr b="0"/>
                        <a:t> of arrival date</a:t>
                      </a:r>
                    </a:p>
                    <a:p>
                      <a:pPr marL="548640" indent="-407034" algn="l">
                        <a:buSzPct val="150000"/>
                        <a:buFont typeface="Arial"/>
                        <a:buChar char="•"/>
                        <a:tabLst>
                          <a:tab pos="546100" algn="l"/>
                          <a:tab pos="546100" algn="l"/>
                        </a:tabLst>
                        <a:defRPr b="1" sz="1300">
                          <a:latin typeface="Arial"/>
                          <a:ea typeface="Arial"/>
                          <a:cs typeface="Arial"/>
                          <a:sym typeface="Arial"/>
                        </a:defRPr>
                      </a:pPr>
                      <a:r>
                        <a:t>Arrival date Week</a:t>
                      </a:r>
                      <a:r>
                        <a:rPr b="0"/>
                        <a:t>:</a:t>
                      </a:r>
                      <a:r>
                        <a:rPr b="0" spc="-50"/>
                        <a:t> Week</a:t>
                      </a:r>
                      <a:r>
                        <a:rPr b="0"/>
                        <a:t> of arrival date</a:t>
                      </a:r>
                    </a:p>
                    <a:p>
                      <a:pPr marL="548640" indent="-407034" algn="l">
                        <a:buSzPct val="150000"/>
                        <a:buFont typeface="Arial"/>
                        <a:buChar char="•"/>
                        <a:tabLst>
                          <a:tab pos="546100" algn="l"/>
                          <a:tab pos="546100" algn="l"/>
                        </a:tabLst>
                        <a:defRPr b="1" sz="1300">
                          <a:latin typeface="Arial"/>
                          <a:ea typeface="Arial"/>
                          <a:cs typeface="Arial"/>
                          <a:sym typeface="Arial"/>
                        </a:defRPr>
                      </a:pPr>
                      <a:r>
                        <a:t>Arrival date Day</a:t>
                      </a:r>
                      <a:r>
                        <a:rPr b="0"/>
                        <a:t>:</a:t>
                      </a:r>
                      <a:r>
                        <a:rPr b="0" spc="-50"/>
                        <a:t> Day</a:t>
                      </a:r>
                      <a:r>
                        <a:rPr b="0"/>
                        <a:t> of arrival date</a:t>
                      </a:r>
                    </a:p>
                    <a:p>
                      <a:pPr marL="548640" indent="-407034" algn="l">
                        <a:buSzPct val="150000"/>
                        <a:buFont typeface="Arial"/>
                        <a:buChar char="•"/>
                        <a:tabLst>
                          <a:tab pos="546100" algn="l"/>
                          <a:tab pos="546100" algn="l"/>
                        </a:tabLst>
                        <a:defRPr b="1" spc="-10" sz="1300">
                          <a:latin typeface="Arial"/>
                          <a:ea typeface="Arial"/>
                          <a:cs typeface="Arial"/>
                          <a:sym typeface="Arial"/>
                        </a:defRPr>
                      </a:pPr>
                      <a:r>
                        <a:t>Stay in Weekends</a:t>
                      </a:r>
                      <a:r>
                        <a:rPr b="0" spc="0"/>
                        <a:t>:</a:t>
                      </a:r>
                      <a:r>
                        <a:rPr b="0" spc="-50"/>
                        <a:t> </a:t>
                      </a:r>
                      <a:r>
                        <a:rPr b="0" spc="0"/>
                        <a:t>Number of weekend nights the guest stayed or booked to stay at the hotel</a:t>
                      </a:r>
                    </a:p>
                    <a:p>
                      <a:pPr marL="548640" indent="-407034" algn="l">
                        <a:buSzPct val="150000"/>
                        <a:buFont typeface="Arial"/>
                        <a:buChar char="•"/>
                        <a:tabLst>
                          <a:tab pos="546100" algn="l"/>
                          <a:tab pos="546100" algn="l"/>
                        </a:tabLst>
                        <a:defRPr b="1" spc="-10" sz="1300">
                          <a:latin typeface="Arial"/>
                          <a:ea typeface="Arial"/>
                          <a:cs typeface="Arial"/>
                          <a:sym typeface="Arial"/>
                        </a:defRPr>
                      </a:pPr>
                      <a:r>
                        <a:t>Stay in Weeknights</a:t>
                      </a:r>
                      <a:r>
                        <a:rPr b="0" spc="0"/>
                        <a:t>:</a:t>
                      </a:r>
                      <a:r>
                        <a:rPr b="0" spc="-50"/>
                        <a:t> </a:t>
                      </a:r>
                      <a:r>
                        <a:rPr b="0" spc="0"/>
                        <a:t>Number of Weeknights the guest stayed or booked to stay at the hotel</a:t>
                      </a:r>
                    </a:p>
                    <a:p>
                      <a:pPr marL="548640" indent="-407034" algn="l">
                        <a:buSzPct val="150000"/>
                        <a:buFont typeface="Arial"/>
                        <a:buChar char="•"/>
                        <a:tabLst>
                          <a:tab pos="546100" algn="l"/>
                          <a:tab pos="546100" algn="l"/>
                        </a:tabLst>
                        <a:defRPr b="1" spc="-10" sz="1300">
                          <a:latin typeface="Arial"/>
                          <a:ea typeface="Arial"/>
                          <a:cs typeface="Arial"/>
                          <a:sym typeface="Arial"/>
                        </a:defRPr>
                      </a:pPr>
                      <a:r>
                        <a:t>Adults</a:t>
                      </a:r>
                      <a:r>
                        <a:rPr b="0" spc="0"/>
                        <a:t>:</a:t>
                      </a:r>
                      <a:r>
                        <a:rPr b="0" spc="-50"/>
                        <a:t> </a:t>
                      </a:r>
                      <a:r>
                        <a:rPr b="0" spc="0"/>
                        <a:t>Number of Adults </a:t>
                      </a:r>
                    </a:p>
                    <a:p>
                      <a:pPr marL="548640" indent="-407034" algn="l">
                        <a:buSzPct val="150000"/>
                        <a:buFont typeface="Arial"/>
                        <a:buChar char="•"/>
                        <a:tabLst>
                          <a:tab pos="546100" algn="l"/>
                          <a:tab pos="546100" algn="l"/>
                        </a:tabLst>
                        <a:defRPr b="1" spc="-10" sz="1300">
                          <a:latin typeface="Arial"/>
                          <a:ea typeface="Arial"/>
                          <a:cs typeface="Arial"/>
                          <a:sym typeface="Arial"/>
                        </a:defRPr>
                      </a:pPr>
                      <a:r>
                        <a:t>Children </a:t>
                      </a:r>
                      <a:r>
                        <a:rPr b="0" spc="0"/>
                        <a:t>:</a:t>
                      </a:r>
                      <a:r>
                        <a:rPr b="0" spc="-50"/>
                        <a:t> </a:t>
                      </a:r>
                      <a:r>
                        <a:rPr b="0" spc="0"/>
                        <a:t>Number of Children</a:t>
                      </a:r>
                    </a:p>
                    <a:p>
                      <a:pPr marL="548640" indent="-407034" algn="l">
                        <a:buSzPct val="150000"/>
                        <a:buFont typeface="Arial"/>
                        <a:buChar char="•"/>
                        <a:tabLst>
                          <a:tab pos="546100" algn="l"/>
                          <a:tab pos="546100" algn="l"/>
                        </a:tabLst>
                        <a:defRPr b="1" spc="-10" sz="1300">
                          <a:latin typeface="Arial"/>
                          <a:ea typeface="Arial"/>
                          <a:cs typeface="Arial"/>
                          <a:sym typeface="Arial"/>
                        </a:defRPr>
                      </a:pPr>
                      <a:r>
                        <a:t>Babies</a:t>
                      </a:r>
                      <a:r>
                        <a:rPr b="0" spc="0"/>
                        <a:t>:</a:t>
                      </a:r>
                      <a:r>
                        <a:rPr b="0" spc="-50"/>
                        <a:t> </a:t>
                      </a:r>
                      <a:r>
                        <a:rPr b="0" spc="0"/>
                        <a:t>Number of Babies</a:t>
                      </a:r>
                    </a:p>
                    <a:p>
                      <a:pPr marL="548640" indent="-407034" algn="l">
                        <a:buSzPct val="150000"/>
                        <a:buFont typeface="Arial"/>
                        <a:buChar char="•"/>
                        <a:tabLst>
                          <a:tab pos="546100" algn="l"/>
                          <a:tab pos="546100" algn="l"/>
                        </a:tabLst>
                        <a:defRPr b="1" spc="-10" sz="1300">
                          <a:latin typeface="Arial"/>
                          <a:ea typeface="Arial"/>
                          <a:cs typeface="Arial"/>
                          <a:sym typeface="Arial"/>
                        </a:defRPr>
                      </a:pPr>
                      <a:r>
                        <a:t>Previous Cancellations</a:t>
                      </a:r>
                      <a:r>
                        <a:rPr b="0" spc="0"/>
                        <a:t>:</a:t>
                      </a:r>
                      <a:r>
                        <a:rPr b="0" spc="-50"/>
                        <a:t> </a:t>
                      </a:r>
                      <a:r>
                        <a:rPr b="0" spc="0"/>
                        <a:t>Number of previous bookings cancelled by guest</a:t>
                      </a:r>
                    </a:p>
                    <a:p>
                      <a:pPr marL="548640" indent="-407034" algn="l">
                        <a:buSzPct val="150000"/>
                        <a:buFont typeface="Arial"/>
                        <a:buChar char="•"/>
                        <a:tabLst>
                          <a:tab pos="546100" algn="l"/>
                          <a:tab pos="546100" algn="l"/>
                        </a:tabLst>
                        <a:defRPr b="1" spc="-10" sz="1300">
                          <a:latin typeface="Arial"/>
                          <a:ea typeface="Arial"/>
                          <a:cs typeface="Arial"/>
                          <a:sym typeface="Arial"/>
                        </a:defRPr>
                      </a:pPr>
                      <a:r>
                        <a:t>Required Car Spaces</a:t>
                      </a:r>
                      <a:r>
                        <a:rPr b="0" spc="0"/>
                        <a:t>:</a:t>
                      </a:r>
                      <a:r>
                        <a:rPr b="0" spc="-50"/>
                        <a:t> </a:t>
                      </a:r>
                      <a:r>
                        <a:rPr b="0" spc="0"/>
                        <a:t>Number of  car spaces needed</a:t>
                      </a:r>
                    </a:p>
                  </a:txBody>
                  <a:tcPr marL="0" marR="0" marT="0" marB="0" anchor="t" anchorCtr="0" horzOverflow="overflow">
                    <a:lnL>
                      <a:solidFill>
                        <a:srgbClr val="77923B"/>
                      </a:solidFill>
                      <a:prstDash val="sysDash"/>
                    </a:lnL>
                    <a:lnR>
                      <a:solidFill>
                        <a:srgbClr val="77923B"/>
                      </a:solidFill>
                      <a:prstDash val="sysDash"/>
                    </a:lnR>
                    <a:lnT w="19050">
                      <a:solidFill>
                        <a:srgbClr val="77923B"/>
                      </a:solidFill>
                      <a:prstDash val="sysDash"/>
                    </a:lnT>
                    <a:lnB w="19050">
                      <a:solidFill>
                        <a:srgbClr val="77923B"/>
                      </a:solidFill>
                      <a:prstDash val="sysDash"/>
                    </a:lnB>
                  </a:tcPr>
                </a:tc>
                <a:tc>
                  <a:txBody>
                    <a:bodyPr/>
                    <a:lstStyle/>
                    <a:p>
                      <a:pPr marL="548640" indent="-407034" algn="l">
                        <a:spcBef>
                          <a:spcPts val="300"/>
                        </a:spcBef>
                        <a:buSzPct val="150000"/>
                        <a:buFont typeface="Arial"/>
                        <a:buChar char="•"/>
                        <a:tabLst>
                          <a:tab pos="546100" algn="l"/>
                          <a:tab pos="546100" algn="l"/>
                        </a:tabLst>
                        <a:defRPr b="1" sz="1300">
                          <a:latin typeface="Arial"/>
                          <a:ea typeface="Arial"/>
                          <a:cs typeface="Arial"/>
                          <a:sym typeface="Arial"/>
                        </a:defRPr>
                      </a:pPr>
                      <a:r>
                        <a:t>Distribution Channel: </a:t>
                      </a:r>
                      <a:r>
                        <a:rPr b="0"/>
                        <a:t>Booking channel: Travel agent or tour operator</a:t>
                      </a:r>
                    </a:p>
                    <a:p>
                      <a:pPr marL="548640" indent="-407034" algn="l">
                        <a:spcBef>
                          <a:spcPts val="300"/>
                        </a:spcBef>
                        <a:buSzPct val="150000"/>
                        <a:buFont typeface="Arial"/>
                        <a:buChar char="•"/>
                        <a:tabLst>
                          <a:tab pos="546100" algn="l"/>
                          <a:tab pos="546100" algn="l"/>
                        </a:tabLst>
                        <a:defRPr b="1" spc="-20" sz="1300">
                          <a:latin typeface="Arial"/>
                          <a:ea typeface="Arial"/>
                          <a:cs typeface="Arial"/>
                          <a:sym typeface="Arial"/>
                        </a:defRPr>
                      </a:pPr>
                      <a:r>
                        <a:t>ADR</a:t>
                      </a:r>
                      <a:r>
                        <a:rPr b="0" spc="0"/>
                        <a:t>:</a:t>
                      </a:r>
                      <a:r>
                        <a:rPr b="0" spc="-40"/>
                        <a:t> Average Daily Rate</a:t>
                      </a:r>
                      <a:r>
                        <a:rPr b="0" spc="0"/>
                        <a:t> </a:t>
                      </a:r>
                    </a:p>
                    <a:p>
                      <a:pPr marL="548640" indent="-407034" algn="l">
                        <a:buSzPct val="150000"/>
                        <a:buFont typeface="Arial"/>
                        <a:buChar char="•"/>
                        <a:tabLst>
                          <a:tab pos="546100" algn="l"/>
                          <a:tab pos="546100" algn="l"/>
                        </a:tabLst>
                        <a:defRPr b="1" sz="1300">
                          <a:latin typeface="Arial"/>
                          <a:ea typeface="Arial"/>
                          <a:cs typeface="Arial"/>
                          <a:sym typeface="Arial"/>
                        </a:defRPr>
                      </a:pPr>
                      <a:r>
                        <a:t>Agent</a:t>
                      </a:r>
                      <a:r>
                        <a:rPr b="0"/>
                        <a:t>:</a:t>
                      </a:r>
                      <a:r>
                        <a:rPr b="0" spc="-20"/>
                        <a:t> Agent ID</a:t>
                      </a:r>
                    </a:p>
                    <a:p>
                      <a:pPr marL="548640" indent="-407034" algn="l">
                        <a:buSzPct val="150000"/>
                        <a:buFont typeface="Arial"/>
                        <a:buChar char="•"/>
                        <a:tabLst>
                          <a:tab pos="546100" algn="l"/>
                          <a:tab pos="546100" algn="l"/>
                        </a:tabLst>
                        <a:defRPr b="1" spc="-10" sz="1300">
                          <a:latin typeface="Arial"/>
                          <a:ea typeface="Arial"/>
                          <a:cs typeface="Arial"/>
                          <a:sym typeface="Arial"/>
                        </a:defRPr>
                      </a:pPr>
                      <a:r>
                        <a:t>Assigned room type</a:t>
                      </a:r>
                      <a:r>
                        <a:rPr b="0" spc="0"/>
                        <a:t>:</a:t>
                      </a:r>
                      <a:r>
                        <a:rPr b="0" spc="-40"/>
                        <a:t> </a:t>
                      </a:r>
                      <a:r>
                        <a:rPr b="0" spc="0"/>
                        <a:t>Code for type of room</a:t>
                      </a:r>
                    </a:p>
                    <a:p>
                      <a:pPr marL="548640" indent="-407034" algn="l">
                        <a:buSzPct val="150000"/>
                        <a:buFont typeface="Arial"/>
                        <a:buChar char="•"/>
                        <a:tabLst>
                          <a:tab pos="546100" algn="l"/>
                          <a:tab pos="546100" algn="l"/>
                        </a:tabLst>
                        <a:defRPr b="1" sz="1300">
                          <a:latin typeface="Arial"/>
                          <a:ea typeface="Arial"/>
                          <a:cs typeface="Arial"/>
                          <a:sym typeface="Arial"/>
                        </a:defRPr>
                      </a:pPr>
                      <a:r>
                        <a:t>Booking changes</a:t>
                      </a:r>
                      <a:r>
                        <a:rPr b="0"/>
                        <a:t>:</a:t>
                      </a:r>
                      <a:r>
                        <a:rPr b="0" spc="-50"/>
                        <a:t> </a:t>
                      </a:r>
                      <a:r>
                        <a:rPr b="0"/>
                        <a:t>Number of changes made to the booking since booking was received</a:t>
                      </a:r>
                    </a:p>
                    <a:p>
                      <a:pPr marL="548640" indent="-407034" algn="l">
                        <a:buSzPct val="150000"/>
                        <a:buFont typeface="Arial"/>
                        <a:buChar char="•"/>
                        <a:tabLst>
                          <a:tab pos="546100" algn="l"/>
                          <a:tab pos="546100" algn="l"/>
                        </a:tabLst>
                        <a:defRPr b="1" sz="1300">
                          <a:latin typeface="Arial"/>
                          <a:ea typeface="Arial"/>
                          <a:cs typeface="Arial"/>
                          <a:sym typeface="Arial"/>
                        </a:defRPr>
                      </a:pPr>
                      <a:r>
                        <a:t>Country</a:t>
                      </a:r>
                      <a:r>
                        <a:rPr b="0"/>
                        <a:t>:</a:t>
                      </a:r>
                      <a:r>
                        <a:rPr b="0" spc="-50"/>
                        <a:t> Country of origin </a:t>
                      </a:r>
                    </a:p>
                    <a:p>
                      <a:pPr marL="548640" indent="-407034" algn="l">
                        <a:buSzPct val="150000"/>
                        <a:buFont typeface="Arial"/>
                        <a:buChar char="•"/>
                        <a:tabLst>
                          <a:tab pos="546100" algn="l"/>
                          <a:tab pos="546100" algn="l"/>
                        </a:tabLst>
                        <a:defRPr b="1" sz="1300">
                          <a:latin typeface="Arial"/>
                          <a:ea typeface="Arial"/>
                          <a:cs typeface="Arial"/>
                          <a:sym typeface="Arial"/>
                        </a:defRPr>
                      </a:pPr>
                      <a:r>
                        <a:t>Customer Type</a:t>
                      </a:r>
                      <a:r>
                        <a:rPr b="0"/>
                        <a:t>:</a:t>
                      </a:r>
                      <a:r>
                        <a:rPr b="0" spc="-50"/>
                        <a:t> Either Contract, group, Transient or Transient-party</a:t>
                      </a:r>
                    </a:p>
                    <a:p>
                      <a:pPr marL="548640" indent="-407034" algn="l">
                        <a:buSzPct val="150000"/>
                        <a:buFont typeface="Arial"/>
                        <a:buChar char="•"/>
                        <a:tabLst>
                          <a:tab pos="546100" algn="l"/>
                          <a:tab pos="546100" algn="l"/>
                        </a:tabLst>
                        <a:defRPr b="1" spc="-10" sz="1300">
                          <a:latin typeface="Arial"/>
                          <a:ea typeface="Arial"/>
                          <a:cs typeface="Arial"/>
                          <a:sym typeface="Arial"/>
                        </a:defRPr>
                      </a:pPr>
                      <a:r>
                        <a:t>Day in waiting list</a:t>
                      </a:r>
                      <a:r>
                        <a:rPr b="0" spc="0"/>
                        <a:t>:</a:t>
                      </a:r>
                      <a:r>
                        <a:rPr b="0" spc="-50"/>
                        <a:t> </a:t>
                      </a:r>
                      <a:r>
                        <a:rPr b="0" spc="0"/>
                        <a:t>Number of days spent in the waiting list </a:t>
                      </a:r>
                    </a:p>
                    <a:p>
                      <a:pPr marL="548640" indent="-407034" algn="l">
                        <a:buSzPct val="150000"/>
                        <a:buFont typeface="Arial"/>
                        <a:buChar char="•"/>
                        <a:tabLst>
                          <a:tab pos="546100" algn="l"/>
                          <a:tab pos="546100" algn="l"/>
                        </a:tabLst>
                        <a:defRPr b="1" spc="-10" sz="1300">
                          <a:latin typeface="Arial"/>
                          <a:ea typeface="Arial"/>
                          <a:cs typeface="Arial"/>
                          <a:sym typeface="Arial"/>
                        </a:defRPr>
                      </a:pPr>
                      <a:r>
                        <a:t>Deposit Type</a:t>
                      </a:r>
                      <a:r>
                        <a:rPr b="0" spc="0"/>
                        <a:t>:</a:t>
                      </a:r>
                      <a:r>
                        <a:rPr b="0" spc="-50"/>
                        <a:t> Type of deposit made in the beginning: No deposit, non-refundable, or refundable</a:t>
                      </a:r>
                    </a:p>
                    <a:p>
                      <a:pPr marL="548640" indent="-407034" algn="l">
                        <a:buSzPct val="150000"/>
                        <a:buFont typeface="Arial"/>
                        <a:buChar char="•"/>
                        <a:tabLst>
                          <a:tab pos="546100" algn="l"/>
                          <a:tab pos="546100" algn="l"/>
                        </a:tabLst>
                        <a:defRPr b="1" spc="-10" sz="1300">
                          <a:latin typeface="Arial"/>
                          <a:ea typeface="Arial"/>
                          <a:cs typeface="Arial"/>
                          <a:sym typeface="Arial"/>
                        </a:defRPr>
                      </a:pPr>
                      <a:r>
                        <a:t>Market Segment</a:t>
                      </a:r>
                      <a:r>
                        <a:rPr b="0" spc="0"/>
                        <a:t>:</a:t>
                      </a:r>
                      <a:r>
                        <a:rPr b="0" spc="-50"/>
                        <a:t> </a:t>
                      </a:r>
                      <a:r>
                        <a:rPr b="0" spc="0"/>
                        <a:t>Travel agents or Tour operators</a:t>
                      </a:r>
                    </a:p>
                    <a:p>
                      <a:pPr marL="548640" indent="-407034" algn="l">
                        <a:buSzPct val="150000"/>
                        <a:buFont typeface="Arial"/>
                        <a:buChar char="•"/>
                        <a:tabLst>
                          <a:tab pos="546100" algn="l"/>
                          <a:tab pos="546100" algn="l"/>
                        </a:tabLst>
                        <a:defRPr b="1" spc="-10" sz="1300">
                          <a:latin typeface="Arial"/>
                          <a:ea typeface="Arial"/>
                          <a:cs typeface="Arial"/>
                          <a:sym typeface="Arial"/>
                        </a:defRPr>
                      </a:pPr>
                      <a:r>
                        <a:t>Meal </a:t>
                      </a:r>
                      <a:r>
                        <a:rPr b="0" spc="0"/>
                        <a:t>:</a:t>
                      </a:r>
                      <a:r>
                        <a:rPr b="0" spc="-50"/>
                        <a:t> </a:t>
                      </a:r>
                      <a:r>
                        <a:rPr b="0" spc="0"/>
                        <a:t>Type of meal booked</a:t>
                      </a:r>
                    </a:p>
                    <a:p>
                      <a:pPr marL="548640" indent="-407034" algn="l">
                        <a:buSzPct val="150000"/>
                        <a:buFont typeface="Arial"/>
                        <a:buChar char="•"/>
                        <a:tabLst>
                          <a:tab pos="546100" algn="l"/>
                          <a:tab pos="546100" algn="l"/>
                        </a:tabLst>
                        <a:defRPr b="1" spc="-10" sz="1300">
                          <a:latin typeface="Arial"/>
                          <a:ea typeface="Arial"/>
                          <a:cs typeface="Arial"/>
                          <a:sym typeface="Arial"/>
                        </a:defRPr>
                      </a:pPr>
                      <a:r>
                        <a:t>Previous Booking Not Cancelled</a:t>
                      </a:r>
                      <a:r>
                        <a:rPr b="0" spc="0"/>
                        <a:t>:</a:t>
                      </a:r>
                      <a:r>
                        <a:rPr b="0" spc="-50"/>
                        <a:t> </a:t>
                      </a:r>
                      <a:r>
                        <a:rPr b="0" spc="0"/>
                        <a:t>Number of previous bookings not cancelled by guest</a:t>
                      </a:r>
                    </a:p>
                    <a:p>
                      <a:pPr marL="548640" indent="-407034" algn="l">
                        <a:buSzPct val="150000"/>
                        <a:buFont typeface="Arial"/>
                        <a:buChar char="•"/>
                        <a:tabLst>
                          <a:tab pos="546100" algn="l"/>
                          <a:tab pos="546100" algn="l"/>
                        </a:tabLst>
                        <a:defRPr b="1" spc="-10" sz="1300">
                          <a:latin typeface="Arial"/>
                          <a:ea typeface="Arial"/>
                          <a:cs typeface="Arial"/>
                          <a:sym typeface="Arial"/>
                        </a:defRPr>
                      </a:pPr>
                      <a:r>
                        <a:t>Special Requests</a:t>
                      </a:r>
                      <a:r>
                        <a:rPr b="0" spc="0"/>
                        <a:t>:</a:t>
                      </a:r>
                      <a:r>
                        <a:rPr b="0" spc="-40"/>
                        <a:t> </a:t>
                      </a:r>
                      <a:r>
                        <a:rPr b="0" spc="0"/>
                        <a:t>Number of special requests</a:t>
                      </a:r>
                    </a:p>
                  </a:txBody>
                  <a:tcPr marL="0" marR="0" marT="0" marB="0" anchor="t" anchorCtr="0" horzOverflow="overflow">
                    <a:lnL>
                      <a:solidFill>
                        <a:srgbClr val="77923B"/>
                      </a:solidFill>
                      <a:prstDash val="sysDash"/>
                    </a:lnL>
                    <a:lnR>
                      <a:solidFill>
                        <a:srgbClr val="77923B"/>
                      </a:solidFill>
                      <a:prstDash val="sysDash"/>
                    </a:lnR>
                    <a:lnT>
                      <a:solidFill>
                        <a:srgbClr val="77923B"/>
                      </a:solidFill>
                      <a:prstDash val="sysDash"/>
                    </a:lnT>
                    <a:lnB>
                      <a:solidFill>
                        <a:srgbClr val="77923B"/>
                      </a:solidFill>
                      <a:prstDash val="sysDash"/>
                    </a:lnB>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4" name="TextBox 3"/>
          <p:cNvGrpSpPr/>
          <p:nvPr/>
        </p:nvGrpSpPr>
        <p:grpSpPr>
          <a:xfrm>
            <a:off x="504567" y="478488"/>
            <a:ext cx="8182234" cy="1026463"/>
            <a:chOff x="-1" y="0"/>
            <a:chExt cx="8182233" cy="1026462"/>
          </a:xfrm>
        </p:grpSpPr>
        <p:sp>
          <p:nvSpPr>
            <p:cNvPr id="112" name="Rectangle"/>
            <p:cNvSpPr/>
            <p:nvPr/>
          </p:nvSpPr>
          <p:spPr>
            <a:xfrm>
              <a:off x="-2" y="-1"/>
              <a:ext cx="8182234" cy="1026463"/>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lnSpc>
                  <a:spcPct val="90000"/>
                </a:lnSpc>
                <a:spcBef>
                  <a:spcPts val="600"/>
                </a:spcBef>
                <a:defRPr sz="5000"/>
              </a:pPr>
            </a:p>
          </p:txBody>
        </p:sp>
        <p:sp>
          <p:nvSpPr>
            <p:cNvPr id="113" name="Exploratory Data Analysis"/>
            <p:cNvSpPr txBox="1"/>
            <p:nvPr/>
          </p:nvSpPr>
          <p:spPr>
            <a:xfrm>
              <a:off x="45718" y="-1"/>
              <a:ext cx="8090793" cy="10264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p>
              <a:pPr algn="ctr">
                <a:lnSpc>
                  <a:spcPct val="90000"/>
                </a:lnSpc>
                <a:spcBef>
                  <a:spcPts val="600"/>
                </a:spcBef>
                <a:defRPr sz="5000"/>
              </a:pPr>
              <a:r>
                <a:t>Exploratory</a:t>
              </a:r>
              <a:r>
                <a:rPr spc="-100"/>
                <a:t> </a:t>
              </a:r>
              <a:r>
                <a:t>Data</a:t>
              </a:r>
              <a:r>
                <a:rPr spc="-100"/>
                <a:t> </a:t>
              </a:r>
              <a:r>
                <a:t>Analysis</a:t>
              </a:r>
              <a:r>
                <a:rPr spc="-100"/>
                <a:t> </a:t>
              </a:r>
            </a:p>
          </p:txBody>
        </p:sp>
      </p:grpSp>
      <p:pic>
        <p:nvPicPr>
          <p:cNvPr id="115" name="Picture 4" descr="Picture 4"/>
          <p:cNvPicPr>
            <a:picLocks noChangeAspect="1"/>
          </p:cNvPicPr>
          <p:nvPr/>
        </p:nvPicPr>
        <p:blipFill>
          <a:blip r:embed="rId2">
            <a:extLst/>
          </a:blip>
          <a:stretch>
            <a:fillRect/>
          </a:stretch>
        </p:blipFill>
        <p:spPr>
          <a:xfrm>
            <a:off x="996647" y="1981961"/>
            <a:ext cx="2697578" cy="2704339"/>
          </a:xfrm>
          <a:prstGeom prst="rect">
            <a:avLst/>
          </a:prstGeom>
          <a:ln w="12700">
            <a:miter lim="400000"/>
          </a:ln>
        </p:spPr>
      </p:pic>
      <p:pic>
        <p:nvPicPr>
          <p:cNvPr id="116" name="Picture 2" descr="Picture 2"/>
          <p:cNvPicPr>
            <a:picLocks noChangeAspect="1"/>
          </p:cNvPicPr>
          <p:nvPr/>
        </p:nvPicPr>
        <p:blipFill>
          <a:blip r:embed="rId3">
            <a:extLst/>
          </a:blip>
          <a:stretch>
            <a:fillRect/>
          </a:stretch>
        </p:blipFill>
        <p:spPr>
          <a:xfrm>
            <a:off x="5416513" y="1981961"/>
            <a:ext cx="2759531" cy="270433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extBox 3"/>
          <p:cNvSpPr txBox="1"/>
          <p:nvPr/>
        </p:nvSpPr>
        <p:spPr>
          <a:xfrm>
            <a:off x="524879" y="478490"/>
            <a:ext cx="8090790" cy="10264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19" name="Picture 2" descr="Picture 2"/>
          <p:cNvPicPr>
            <a:picLocks noChangeAspect="1"/>
          </p:cNvPicPr>
          <p:nvPr/>
        </p:nvPicPr>
        <p:blipFill>
          <a:blip r:embed="rId2">
            <a:extLst/>
          </a:blip>
          <a:stretch>
            <a:fillRect/>
          </a:stretch>
        </p:blipFill>
        <p:spPr>
          <a:xfrm>
            <a:off x="327272" y="1981961"/>
            <a:ext cx="4036327" cy="2704339"/>
          </a:xfrm>
          <a:prstGeom prst="rect">
            <a:avLst/>
          </a:prstGeom>
          <a:ln w="12700">
            <a:miter lim="400000"/>
          </a:ln>
        </p:spPr>
      </p:pic>
      <p:pic>
        <p:nvPicPr>
          <p:cNvPr id="120" name="Picture 4" descr="Picture 4"/>
          <p:cNvPicPr>
            <a:picLocks noChangeAspect="1"/>
          </p:cNvPicPr>
          <p:nvPr/>
        </p:nvPicPr>
        <p:blipFill>
          <a:blip r:embed="rId3">
            <a:extLst/>
          </a:blip>
          <a:stretch>
            <a:fillRect/>
          </a:stretch>
        </p:blipFill>
        <p:spPr>
          <a:xfrm>
            <a:off x="4690871" y="2507757"/>
            <a:ext cx="4210814" cy="165274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C1hFP2hUuHFFwURfz5BEeltImi4doJIgLWLDsjDtznyN1w1nN-eeTxIzISz_JiPFWqYQeN2q6HWxwBmS1TBOTE9JRLHMa3LCulZeZ2oeBRBB7V42U79LDG4xP_U80Dc-Buc0rEOuTE7CLaV-HB0qdg.png" descr="C1hFP2hUuHFFwURfz5BEeltImi4doJIgLWLDsjDtznyN1w1nN-eeTxIzISz_JiPFWqYQeN2q6HWxwBmS1TBOTE9JRLHMa3LCulZeZ2oeBRBB7V42U79LDG4xP_U80Dc-Buc0rEOuTE7CLaV-HB0qdg.png"/>
          <p:cNvPicPr>
            <a:picLocks noChangeAspect="1"/>
          </p:cNvPicPr>
          <p:nvPr/>
        </p:nvPicPr>
        <p:blipFill>
          <a:blip r:embed="rId2">
            <a:extLst/>
          </a:blip>
          <a:stretch>
            <a:fillRect/>
          </a:stretch>
        </p:blipFill>
        <p:spPr>
          <a:xfrm>
            <a:off x="309715" y="1195771"/>
            <a:ext cx="3670042" cy="2593864"/>
          </a:xfrm>
          <a:prstGeom prst="rect">
            <a:avLst/>
          </a:prstGeom>
          <a:ln w="12700">
            <a:miter lim="400000"/>
          </a:ln>
        </p:spPr>
      </p:pic>
      <p:sp>
        <p:nvSpPr>
          <p:cNvPr id="123" name="Exploratory Data Analysis"/>
          <p:cNvSpPr txBox="1"/>
          <p:nvPr/>
        </p:nvSpPr>
        <p:spPr>
          <a:xfrm>
            <a:off x="545693" y="581056"/>
            <a:ext cx="6728888" cy="73869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24" name="vAGb577zfBG7G62KOaiVwl9aqC3VTHgC-wuSyYMLbLiVEJ8q5MbSqpyeyXB4M64iA-hCNoOTg2AK_3AZCf98pPd3kL-drtVfvR8r-YTgqi-6lp3VrUColcvT5tchYuteWDNlbwXil1HJmdP-WIkPhUM.png" descr="vAGb577zfBG7G62KOaiVwl9aqC3VTHgC-wuSyYMLbLiVEJ8q5MbSqpyeyXB4M64iA-hCNoOTg2AK_3AZCf98pPd3kL-drtVfvR8r-YTgqi-6lp3VrUColcvT5tchYuteWDNlbwXil1HJmdP-WIkPhUM.png"/>
          <p:cNvPicPr>
            <a:picLocks noChangeAspect="1"/>
          </p:cNvPicPr>
          <p:nvPr/>
        </p:nvPicPr>
        <p:blipFill>
          <a:blip r:embed="rId3">
            <a:extLst/>
          </a:blip>
          <a:stretch>
            <a:fillRect/>
          </a:stretch>
        </p:blipFill>
        <p:spPr>
          <a:xfrm>
            <a:off x="4348619" y="1352178"/>
            <a:ext cx="3841639" cy="1912505"/>
          </a:xfrm>
          <a:prstGeom prst="rect">
            <a:avLst/>
          </a:prstGeom>
          <a:ln w="12700">
            <a:miter lim="400000"/>
          </a:ln>
        </p:spPr>
      </p:pic>
      <p:pic>
        <p:nvPicPr>
          <p:cNvPr id="125" name="VHrDpjGMsE9k_oQ6fTROVFIDPcmDE2mvDvbnz-91sLH-63cIXqOoSlvEY3wv2Tg9_Z0YraC6hOPrBm9vtRR0X6sXC74RrDCDuu5YmjEtRxYe6u-c7dFjifM_cw0PZF7aSh2ztbfNqWfR768IXAka9lU.png" descr="VHrDpjGMsE9k_oQ6fTROVFIDPcmDE2mvDvbnz-91sLH-63cIXqOoSlvEY3wv2Tg9_Z0YraC6hOPrBm9vtRR0X6sXC74RrDCDuu5YmjEtRxYe6u-c7dFjifM_cw0PZF7aSh2ztbfNqWfR768IXAka9lU.png"/>
          <p:cNvPicPr>
            <a:picLocks noChangeAspect="1"/>
          </p:cNvPicPr>
          <p:nvPr/>
        </p:nvPicPr>
        <p:blipFill>
          <a:blip r:embed="rId4">
            <a:extLst/>
          </a:blip>
          <a:stretch>
            <a:fillRect/>
          </a:stretch>
        </p:blipFill>
        <p:spPr>
          <a:xfrm>
            <a:off x="4385678" y="3465950"/>
            <a:ext cx="3767522" cy="1695030"/>
          </a:xfrm>
          <a:prstGeom prst="rect">
            <a:avLst/>
          </a:prstGeom>
          <a:ln w="12700">
            <a:miter lim="400000"/>
          </a:ln>
        </p:spPr>
      </p:pic>
      <p:sp>
        <p:nvSpPr>
          <p:cNvPr id="126" name="Airlines Booking Data"/>
          <p:cNvSpPr txBox="1"/>
          <p:nvPr/>
        </p:nvSpPr>
        <p:spPr>
          <a:xfrm>
            <a:off x="4441173" y="1093848"/>
            <a:ext cx="3539753" cy="3330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Airlines Booking Data</a:t>
            </a:r>
          </a:p>
        </p:txBody>
      </p:sp>
      <p:sp>
        <p:nvSpPr>
          <p:cNvPr id="127" name="Booking Data except Airlines"/>
          <p:cNvSpPr txBox="1"/>
          <p:nvPr/>
        </p:nvSpPr>
        <p:spPr>
          <a:xfrm>
            <a:off x="4402213" y="3213860"/>
            <a:ext cx="2742861"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Booking Data except Airlines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